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5"/>
  </p:notesMasterIdLst>
  <p:handoutMasterIdLst>
    <p:handoutMasterId r:id="rId16"/>
  </p:handoutMasterIdLst>
  <p:sldIdLst>
    <p:sldId id="276" r:id="rId2"/>
    <p:sldId id="260" r:id="rId3"/>
    <p:sldId id="259" r:id="rId4"/>
    <p:sldId id="263" r:id="rId5"/>
    <p:sldId id="264" r:id="rId6"/>
    <p:sldId id="265" r:id="rId7"/>
    <p:sldId id="267" r:id="rId8"/>
    <p:sldId id="268" r:id="rId9"/>
    <p:sldId id="269" r:id="rId10"/>
    <p:sldId id="279" r:id="rId11"/>
    <p:sldId id="270" r:id="rId12"/>
    <p:sldId id="277" r:id="rId13"/>
    <p:sldId id="278" r:id="rId14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3300"/>
    <a:srgbClr val="FFFF00"/>
    <a:srgbClr val="FFFA00"/>
    <a:srgbClr val="FFFC7D"/>
    <a:srgbClr val="FFFFFF"/>
    <a:srgbClr val="006600"/>
    <a:srgbClr val="003300"/>
    <a:srgbClr val="0000CC"/>
    <a:srgbClr val="00CC99"/>
    <a:srgbClr val="0099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51" autoAdjust="0"/>
    <p:restoredTop sz="45853" autoAdjust="0"/>
  </p:normalViewPr>
  <p:slideViewPr>
    <p:cSldViewPr>
      <p:cViewPr varScale="1">
        <p:scale>
          <a:sx n="25" d="100"/>
          <a:sy n="25" d="100"/>
        </p:scale>
        <p:origin x="-1498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63FC12F-2392-476A-9A98-506C189A87D6}" type="datetimeFigureOut">
              <a:rPr lang="en-US" smtClean="0"/>
              <a:pPr/>
              <a:t>10/11/2012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759CDC6-4923-4F5C-9E44-D313CAC3DA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4287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1A8EC-F375-48EC-9F72-1687F3D4ED7D}" type="datetimeFigureOut">
              <a:rPr lang="en-US" smtClean="0"/>
              <a:pPr/>
              <a:t>10/11/2012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83757-5316-4B27-86C2-E9DCC246B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9715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NASORLO</a:t>
            </a:r>
            <a:r>
              <a:rPr lang="en-US" baseline="0" dirty="0" smtClean="0"/>
              <a:t> working group:  Tim Hogsett, Dana </a:t>
            </a:r>
            <a:r>
              <a:rPr lang="en-US" baseline="0" dirty="0" err="1" smtClean="0"/>
              <a:t>Legard</a:t>
            </a:r>
            <a:r>
              <a:rPr lang="en-US" baseline="0" dirty="0" smtClean="0"/>
              <a:t>, Doug Hofer, Doug Eiken, Becky Kelly, </a:t>
            </a:r>
            <a:r>
              <a:rPr lang="en-US" baseline="0" dirty="0" err="1" smtClean="0"/>
              <a:t>Antionette</a:t>
            </a:r>
            <a:r>
              <a:rPr lang="en-US" baseline="0" dirty="0" smtClean="0"/>
              <a:t> Norfleet, Kendall Sommers, Susan Moerschel</a:t>
            </a:r>
          </a:p>
          <a:p>
            <a:endParaRPr lang="en-US" baseline="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Reviewed NARRP position paper on SCORP planning processes, content, and federal involvement</a:t>
            </a:r>
          </a:p>
          <a:p>
            <a:pPr marL="171450" indent="-171450">
              <a:buFont typeface="Arial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Recommendations formed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baseline="0" dirty="0" smtClean="0"/>
              <a:t>Shared with NARRP (SORP)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baseline="0" dirty="0" smtClean="0"/>
              <a:t>Domenic &amp; Glenn Haas presented both org’s positions (not that far apart) at NARRP </a:t>
            </a:r>
            <a:r>
              <a:rPr lang="en-US" baseline="0" dirty="0" err="1" smtClean="0"/>
              <a:t>Conf</a:t>
            </a:r>
            <a:r>
              <a:rPr lang="en-US" baseline="0" dirty="0" smtClean="0"/>
              <a:t> 2012</a:t>
            </a:r>
          </a:p>
          <a:p>
            <a:pPr marL="628650" lvl="1" indent="-171450">
              <a:buFont typeface="Arial" pitchFamily="34" charset="0"/>
              <a:buChar char="•"/>
            </a:pPr>
            <a:endParaRPr lang="en-US" baseline="0" dirty="0" smtClean="0"/>
          </a:p>
          <a:p>
            <a:pPr marL="0" lvl="0" indent="0">
              <a:buFontTx/>
              <a:buNone/>
            </a:pPr>
            <a:r>
              <a:rPr lang="en-US" b="1" baseline="0" dirty="0" smtClean="0"/>
              <a:t>NASORLO:  is developing for background and positions for LWCF reauthorization discussions</a:t>
            </a:r>
          </a:p>
          <a:p>
            <a:pPr marL="0" lvl="0" indent="0">
              <a:buFontTx/>
              <a:buNone/>
            </a:pPr>
            <a:endParaRPr lang="en-US" b="1" baseline="0" dirty="0" smtClean="0"/>
          </a:p>
          <a:p>
            <a:pPr marL="0" lvl="0" indent="0">
              <a:buFontTx/>
              <a:buNone/>
            </a:pPr>
            <a:r>
              <a:rPr lang="en-US" b="1" baseline="0" dirty="0" smtClean="0"/>
              <a:t>Content in these slides represents positions/discussion to date</a:t>
            </a:r>
          </a:p>
          <a:p>
            <a:pPr marL="0" lvl="0" indent="0">
              <a:buFontTx/>
              <a:buNone/>
            </a:pPr>
            <a:endParaRPr lang="en-US" b="1" baseline="0" dirty="0" smtClean="0"/>
          </a:p>
          <a:p>
            <a:pPr marL="0" lvl="0" indent="0">
              <a:buFontTx/>
              <a:buNone/>
            </a:pPr>
            <a:r>
              <a:rPr lang="en-US" b="1" baseline="0" dirty="0" smtClean="0"/>
              <a:t>We want you to know what the thinking is and appreciate your participation to develop a stronger, robust position.  </a:t>
            </a:r>
          </a:p>
          <a:p>
            <a:pPr marL="457200" lvl="1" indent="0">
              <a:buFont typeface="Arial" pitchFamily="34" charset="0"/>
              <a:buNone/>
            </a:pPr>
            <a:endParaRPr lang="en-US" baseline="0" dirty="0" smtClean="0"/>
          </a:p>
          <a:p>
            <a:pPr marL="457200" lvl="1" indent="0">
              <a:buFont typeface="Arial" pitchFamily="34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83757-5316-4B27-86C2-E9DCC246BB0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0468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Shift from 5 to 10 year cycle – supported by most states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Less</a:t>
            </a:r>
            <a:r>
              <a:rPr lang="en-US" baseline="0" dirty="0" smtClean="0"/>
              <a:t> costly to plan, however </a:t>
            </a:r>
            <a:r>
              <a:rPr lang="en-US" u="sng" baseline="0" dirty="0" smtClean="0"/>
              <a:t>better</a:t>
            </a:r>
            <a:r>
              <a:rPr lang="en-US" baseline="0" dirty="0" smtClean="0"/>
              <a:t> SCORPs are likely to be more costly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10 year timeframe allows more time for implementation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aseline="0" dirty="0" smtClean="0"/>
              <a:t>When timed with Census, newest population data would be available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aseline="0" dirty="0" smtClean="0"/>
              <a:t>Still need to be mindful of population/demographic/health changes &amp; recreational trends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aseline="0" dirty="0" smtClean="0"/>
              <a:t>One respondent said – produce a 5 yr SCORP when wide sweeping changes warrant a new document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aseline="0" dirty="0" smtClean="0"/>
              <a:t>Produce a 5 year SCORP; seek 5 year extension from Interior when there are no wide-ranging changes in a state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aseline="0" dirty="0" smtClean="0"/>
              <a:t>Still, a state (IOWA) said, SCORP outdated after 5 years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aseline="0" dirty="0" smtClean="0"/>
              <a:t>Get credit/recognition of state recreation plans, similar to SCORP</a:t>
            </a:r>
          </a:p>
          <a:p>
            <a:pPr marL="0" indent="0">
              <a:buFont typeface="Arial" pitchFamily="34" charset="0"/>
              <a:buNone/>
            </a:pPr>
            <a:endParaRPr lang="en-US" baseline="0" dirty="0" smtClean="0"/>
          </a:p>
          <a:p>
            <a:pPr marL="0" indent="0">
              <a:buFont typeface="Arial" pitchFamily="34" charset="0"/>
              <a:buNone/>
            </a:pPr>
            <a:r>
              <a:rPr lang="en-US" b="1" baseline="0" dirty="0" smtClean="0"/>
              <a:t>5 Year – update report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Opportunity in 5 year update to report implementation status; mid-course changes can be made in outdoor recreation deliverables.</a:t>
            </a:r>
          </a:p>
          <a:p>
            <a:pPr marL="171450" indent="-171450">
              <a:buFont typeface="Arial" pitchFamily="34" charset="0"/>
              <a:buChar char="•"/>
            </a:pPr>
            <a:endParaRPr lang="en-US" baseline="0" dirty="0" smtClean="0"/>
          </a:p>
          <a:p>
            <a:pPr marL="0" indent="0">
              <a:buFont typeface="Arial" pitchFamily="34" charset="0"/>
              <a:buNone/>
            </a:pPr>
            <a:r>
              <a:rPr lang="en-US" b="1" dirty="0" smtClean="0"/>
              <a:t>CLEARLY,</a:t>
            </a:r>
            <a:r>
              <a:rPr lang="en-US" b="1" baseline="0" dirty="0" smtClean="0"/>
              <a:t> States see SCORP as a State Plan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States</a:t>
            </a:r>
            <a:r>
              <a:rPr lang="en-US" baseline="0" dirty="0" smtClean="0"/>
              <a:t> set priorities based on state gathered data.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baseline="0" dirty="0" smtClean="0"/>
              <a:t>While some states currently address Federal AGO priorities, most state say this is a state Plan. </a:t>
            </a:r>
          </a:p>
          <a:p>
            <a:pPr marL="457200" lvl="1" indent="0">
              <a:buFont typeface="Arial" pitchFamily="34" charset="0"/>
              <a:buNone/>
            </a:pPr>
            <a:r>
              <a:rPr lang="en-US" baseline="0" dirty="0" smtClean="0"/>
              <a:t> More on this in a later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83757-5316-4B27-86C2-E9DCC246BB0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0721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dirty="0" smtClean="0">
                <a:latin typeface="Bell MT" pitchFamily="18" charset="0"/>
              </a:rPr>
              <a:t>Mixed viewpoints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1" dirty="0" smtClean="0">
              <a:latin typeface="Bell MT" pitchFamily="18" charset="0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>
                <a:latin typeface="Bell MT" pitchFamily="18" charset="0"/>
              </a:rPr>
              <a:t>State’s fund</a:t>
            </a:r>
            <a:r>
              <a:rPr lang="en-US" sz="1200" b="0" baseline="0" dirty="0" smtClean="0">
                <a:latin typeface="Bell MT" pitchFamily="18" charset="0"/>
              </a:rPr>
              <a:t> from allocation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>
                <a:latin typeface="Bell MT" pitchFamily="18" charset="0"/>
              </a:rPr>
              <a:t>State’s retain flexibility to determine level of planning effort</a:t>
            </a:r>
            <a:endParaRPr lang="en-US" sz="1200" b="0" dirty="0" smtClean="0">
              <a:latin typeface="Bell MT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0" dirty="0" smtClean="0">
              <a:latin typeface="Bell MT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0" dirty="0" smtClean="0">
                <a:latin typeface="Bell MT" pitchFamily="18" charset="0"/>
              </a:rPr>
              <a:t>Establish a line-item budget for SCORP Planning Grants above pre-existing stateside LWCF monies 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>
                <a:latin typeface="Bell MT" pitchFamily="18" charset="0"/>
              </a:rPr>
              <a:t>Federal Side example:  Statewide Habitat Conservation Planning Grants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200" b="0" dirty="0" smtClean="0">
              <a:latin typeface="Bell MT" pitchFamily="18" charset="0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>
                <a:latin typeface="Bell MT" pitchFamily="18" charset="0"/>
              </a:rPr>
              <a:t>Separate</a:t>
            </a:r>
            <a:r>
              <a:rPr lang="en-US" sz="1200" b="0" baseline="0" dirty="0" smtClean="0">
                <a:latin typeface="Bell MT" pitchFamily="18" charset="0"/>
              </a:rPr>
              <a:t> planning fund at federal level, parceled out to states, not from state allocation</a:t>
            </a:r>
            <a:endParaRPr lang="en-US" sz="1200" b="0" dirty="0" smtClean="0">
              <a:latin typeface="Bell MT" pitchFamily="18" charset="0"/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83757-5316-4B27-86C2-E9DCC246BB0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658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latin typeface="Bell MT" pitchFamily="18" charset="0"/>
              </a:rPr>
              <a:t>FICOR</a:t>
            </a:r>
          </a:p>
          <a:p>
            <a:r>
              <a:rPr lang="en-US" baseline="0" dirty="0" smtClean="0">
                <a:latin typeface="Bell MT" pitchFamily="18" charset="0"/>
              </a:rPr>
              <a:t>   would advance best planning practices</a:t>
            </a:r>
          </a:p>
          <a:p>
            <a:r>
              <a:rPr lang="en-US" dirty="0" smtClean="0">
                <a:latin typeface="Bell MT" pitchFamily="18" charset="0"/>
              </a:rPr>
              <a:t>   coordinate</a:t>
            </a:r>
            <a:r>
              <a:rPr lang="en-US" baseline="0" dirty="0" smtClean="0">
                <a:latin typeface="Bell MT" pitchFamily="18" charset="0"/>
              </a:rPr>
              <a:t> with states in developing nationwide issues/priorities</a:t>
            </a:r>
          </a:p>
          <a:p>
            <a:r>
              <a:rPr lang="en-US" baseline="0" dirty="0" smtClean="0">
                <a:latin typeface="Bell MT" pitchFamily="18" charset="0"/>
              </a:rPr>
              <a:t>   support states in development of a nationwide GIS-based outdoor recreation land and facility inventory</a:t>
            </a:r>
          </a:p>
          <a:p>
            <a:endParaRPr lang="en-US" baseline="0" dirty="0" smtClean="0">
              <a:latin typeface="Bell MT" pitchFamily="18" charset="0"/>
            </a:endParaRPr>
          </a:p>
          <a:p>
            <a:r>
              <a:rPr lang="en-US" b="1" dirty="0" smtClean="0">
                <a:latin typeface="Bell MT" pitchFamily="18" charset="0"/>
              </a:rPr>
              <a:t>SORP: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Bell MT" pitchFamily="18" charset="0"/>
              </a:rPr>
              <a:t>Prepare a national recreation strategy every 10-years </a:t>
            </a:r>
            <a:r>
              <a:rPr lang="en-US" dirty="0" err="1" smtClean="0">
                <a:latin typeface="Bell MT" pitchFamily="18" charset="0"/>
              </a:rPr>
              <a:t>tiering</a:t>
            </a:r>
            <a:r>
              <a:rPr lang="en-US" baseline="0" dirty="0" smtClean="0">
                <a:latin typeface="Bell MT" pitchFamily="18" charset="0"/>
              </a:rPr>
              <a:t> up goals to states  - 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>
                <a:latin typeface="Bell MT" pitchFamily="18" charset="0"/>
              </a:rPr>
              <a:t>Nationwide survey - p</a:t>
            </a:r>
            <a:r>
              <a:rPr lang="en-US" sz="3600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ast NSRE (</a:t>
            </a:r>
            <a:r>
              <a:rPr lang="en-US" sz="3600" baseline="0" dirty="0" smtClean="0">
                <a:latin typeface="Bell MT" pitchFamily="18" charset="0"/>
              </a:rPr>
              <a:t>National Survey on Rec &amp; </a:t>
            </a:r>
            <a:r>
              <a:rPr lang="en-US" sz="3600" baseline="0" dirty="0" err="1" smtClean="0">
                <a:latin typeface="Bell MT" pitchFamily="18" charset="0"/>
              </a:rPr>
              <a:t>Env</a:t>
            </a:r>
            <a:r>
              <a:rPr lang="en-US" sz="3600" baseline="0" dirty="0" smtClean="0">
                <a:latin typeface="Bell MT" pitchFamily="18" charset="0"/>
              </a:rPr>
              <a:t>) </a:t>
            </a:r>
            <a:r>
              <a:rPr lang="en-US" sz="3600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data not most robust or valuable data source </a:t>
            </a:r>
          </a:p>
          <a:p>
            <a:pPr marL="208026" indent="-171450">
              <a:buFont typeface="Arial" pitchFamily="34" charset="0"/>
              <a:buChar char="•"/>
            </a:pPr>
            <a:endParaRPr lang="en-US" sz="1000" dirty="0" smtClean="0">
              <a:latin typeface="Bell MT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Bell MT" pitchFamily="18" charset="0"/>
              </a:rPr>
              <a:t>Align federal efforts to measure recreation participation, trends, economic impacts, etc.</a:t>
            </a:r>
          </a:p>
          <a:p>
            <a:pPr marL="208026" indent="-171450">
              <a:buFont typeface="Arial" pitchFamily="34" charset="0"/>
              <a:buChar char="•"/>
            </a:pPr>
            <a:endParaRPr lang="en-US" sz="1000" dirty="0" smtClean="0">
              <a:latin typeface="Bell MT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Bell MT" pitchFamily="18" charset="0"/>
              </a:rPr>
              <a:t>Encourage regional and statewide planning</a:t>
            </a:r>
          </a:p>
          <a:p>
            <a:pPr marL="208026" indent="-171450">
              <a:buFont typeface="Arial" pitchFamily="34" charset="0"/>
              <a:buChar char="•"/>
            </a:pPr>
            <a:endParaRPr lang="en-US" sz="1000" dirty="0" smtClean="0">
              <a:latin typeface="Bell MT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Bell MT" pitchFamily="18" charset="0"/>
              </a:rPr>
              <a:t>Availability of best practices  - SORP suggesting</a:t>
            </a:r>
            <a:r>
              <a:rPr lang="en-US" baseline="0" dirty="0" smtClean="0">
                <a:latin typeface="Bell MT" pitchFamily="18" charset="0"/>
              </a:rPr>
              <a:t> 3 tiers – level of effort planning</a:t>
            </a:r>
            <a:endParaRPr lang="en-US" dirty="0" smtClean="0">
              <a:latin typeface="Bell MT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83757-5316-4B27-86C2-E9DCC246BB0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1384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latin typeface="Bell MT" pitchFamily="18" charset="0"/>
              </a:rPr>
              <a:t>NASORLO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0" dirty="0" smtClean="0">
                <a:latin typeface="Bell MT" pitchFamily="18" charset="0"/>
              </a:rPr>
              <a:t>while</a:t>
            </a:r>
            <a:r>
              <a:rPr lang="en-US" b="0" baseline="0" dirty="0" smtClean="0">
                <a:latin typeface="Bell MT" pitchFamily="18" charset="0"/>
              </a:rPr>
              <a:t> having experienced federal planning staff available for technical assistance is valuable, the budgetary climate does not support expansion at this time.</a:t>
            </a:r>
            <a:endParaRPr lang="en-US" b="0" dirty="0" smtClean="0">
              <a:latin typeface="Bell MT" pitchFamily="18" charset="0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baseline="0" dirty="0" smtClean="0">
              <a:latin typeface="Bell MT" pitchFamily="18" charset="0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aseline="0" dirty="0" smtClean="0">
                <a:latin typeface="Bell MT" pitchFamily="18" charset="0"/>
              </a:rPr>
              <a:t>Technical assistance could be out-sourced - </a:t>
            </a:r>
            <a:r>
              <a:rPr lang="en-US" dirty="0" smtClean="0">
                <a:latin typeface="Bell MT" pitchFamily="18" charset="0"/>
              </a:rPr>
              <a:t>Engage professional societies</a:t>
            </a:r>
            <a:r>
              <a:rPr lang="en-US" baseline="0" dirty="0" smtClean="0">
                <a:latin typeface="Bell MT" pitchFamily="18" charset="0"/>
              </a:rPr>
              <a:t> – a avenue to strengthen recreation resource planning</a:t>
            </a:r>
            <a:endParaRPr lang="en-US" dirty="0" smtClean="0">
              <a:latin typeface="Bell MT" pitchFamily="18" charset="0"/>
            </a:endParaRPr>
          </a:p>
          <a:p>
            <a:endParaRPr lang="en-US" baseline="0" dirty="0" smtClean="0">
              <a:latin typeface="Bell MT" pitchFamily="18" charset="0"/>
            </a:endParaRPr>
          </a:p>
          <a:p>
            <a:endParaRPr lang="en-US" dirty="0" smtClean="0">
              <a:latin typeface="Bell MT" pitchFamily="18" charset="0"/>
            </a:endParaRPr>
          </a:p>
          <a:p>
            <a:endParaRPr lang="en-US" dirty="0" smtClean="0">
              <a:latin typeface="Bell MT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sz="1000" dirty="0" smtClean="0">
              <a:latin typeface="Bell MT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83757-5316-4B27-86C2-E9DCC246BB0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9594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dirty="0" smtClean="0">
                <a:solidFill>
                  <a:srgbClr val="FFFF00"/>
                </a:solidFill>
                <a:latin typeface="Bell MT" pitchFamily="18" charset="0"/>
              </a:rPr>
              <a:t>NASORLO: Sec. DOI, FICOR should insist on plan involvement, AND, plan implementation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 smtClean="0">
              <a:latin typeface="Bell MT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Bell MT" pitchFamily="18" charset="0"/>
              </a:rPr>
              <a:t>Encourage formation of state level</a:t>
            </a:r>
            <a:r>
              <a:rPr lang="en-US" baseline="0" dirty="0" smtClean="0">
                <a:latin typeface="Bell MT" pitchFamily="18" charset="0"/>
              </a:rPr>
              <a:t> Recreation Resource Groups, Technical Advisory Committees, </a:t>
            </a:r>
          </a:p>
          <a:p>
            <a:pPr marL="0" indent="0">
              <a:buFont typeface="Arial" pitchFamily="34" charset="0"/>
              <a:buNone/>
            </a:pPr>
            <a:r>
              <a:rPr lang="en-US" baseline="0" dirty="0" smtClean="0">
                <a:latin typeface="Bell MT" pitchFamily="18" charset="0"/>
              </a:rPr>
              <a:t>    state-like </a:t>
            </a:r>
            <a:r>
              <a:rPr lang="en-US" dirty="0" smtClean="0">
                <a:latin typeface="Bell MT" pitchFamily="18" charset="0"/>
              </a:rPr>
              <a:t>FICORs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Bell MT" pitchFamily="18" charset="0"/>
              </a:rPr>
              <a:t>Help unify major outdoor recreation and conservation interests in each state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Bell MT" pitchFamily="18" charset="0"/>
              </a:rPr>
              <a:t>Identify</a:t>
            </a:r>
            <a:r>
              <a:rPr lang="en-US" baseline="0" dirty="0" smtClean="0">
                <a:latin typeface="Bell MT" pitchFamily="18" charset="0"/>
              </a:rPr>
              <a:t> priorities and involvement in implementation</a:t>
            </a:r>
            <a:endParaRPr lang="en-US" dirty="0" smtClean="0">
              <a:latin typeface="Bell MT" pitchFamily="18" charset="0"/>
            </a:endParaRPr>
          </a:p>
          <a:p>
            <a:endParaRPr lang="en-US" sz="1000" b="1" dirty="0" smtClean="0">
              <a:latin typeface="Bell MT" pitchFamily="18" charset="0"/>
            </a:endParaRPr>
          </a:p>
          <a:p>
            <a:r>
              <a:rPr lang="en-US" sz="1000" b="1" dirty="0" smtClean="0">
                <a:latin typeface="Bell MT" pitchFamily="18" charset="0"/>
              </a:rPr>
              <a:t>From the</a:t>
            </a:r>
            <a:r>
              <a:rPr lang="en-US" sz="1000" b="1" baseline="0" dirty="0" smtClean="0">
                <a:latin typeface="Bell MT" pitchFamily="18" charset="0"/>
              </a:rPr>
              <a:t> survey, states said:</a:t>
            </a:r>
            <a:endParaRPr lang="en-US" sz="1000" b="1" dirty="0" smtClean="0">
              <a:latin typeface="Bell MT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1200" b="0" dirty="0" smtClean="0">
                <a:solidFill>
                  <a:srgbClr val="993300"/>
                </a:solidFill>
                <a:latin typeface="Footlight MT Light" pitchFamily="18" charset="0"/>
              </a:rPr>
              <a:t>Good fed-state partnerships @ State Park levels</a:t>
            </a:r>
            <a:r>
              <a:rPr lang="en-US" sz="1200" b="0" baseline="0" dirty="0" smtClean="0">
                <a:solidFill>
                  <a:srgbClr val="993300"/>
                </a:solidFill>
                <a:latin typeface="Footlight MT Light" pitchFamily="18" charset="0"/>
              </a:rPr>
              <a:t> – why can’t this be same for SCORP planning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200" b="0" dirty="0" smtClean="0">
                <a:solidFill>
                  <a:srgbClr val="993300"/>
                </a:solidFill>
                <a:latin typeface="Footlight MT Light" pitchFamily="18" charset="0"/>
              </a:rPr>
              <a:t>One state has created</a:t>
            </a:r>
            <a:r>
              <a:rPr lang="en-US" sz="1200" b="0" baseline="0" dirty="0" smtClean="0">
                <a:solidFill>
                  <a:srgbClr val="993300"/>
                </a:solidFill>
                <a:latin typeface="Footlight MT Light" pitchFamily="18" charset="0"/>
              </a:rPr>
              <a:t> a successful partnership by including f</a:t>
            </a:r>
            <a:r>
              <a:rPr lang="en-US" sz="1200" b="0" dirty="0" smtClean="0">
                <a:solidFill>
                  <a:srgbClr val="993300"/>
                </a:solidFill>
                <a:latin typeface="Footlight MT Light" pitchFamily="18" charset="0"/>
              </a:rPr>
              <a:t>ed survey &amp; report results in its SCORP</a:t>
            </a:r>
          </a:p>
          <a:p>
            <a:endParaRPr lang="en-US" b="1" dirty="0" smtClean="0">
              <a:solidFill>
                <a:srgbClr val="FFFF00"/>
              </a:solidFill>
              <a:latin typeface="Bell MT" pitchFamily="18" charset="0"/>
            </a:endParaRPr>
          </a:p>
          <a:p>
            <a:endParaRPr lang="en-US" b="1" dirty="0" smtClean="0">
              <a:solidFill>
                <a:srgbClr val="FFFF00"/>
              </a:solidFill>
              <a:latin typeface="Bell MT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83757-5316-4B27-86C2-E9DCC246BB0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0776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" indent="0">
              <a:buFont typeface="Arial" pitchFamily="34" charset="0"/>
              <a:buNone/>
            </a:pPr>
            <a:r>
              <a:rPr lang="en-US" sz="1000" b="1" dirty="0" smtClean="0">
                <a:latin typeface="Bell MT" pitchFamily="18" charset="0"/>
              </a:rPr>
              <a:t>Key Points</a:t>
            </a:r>
            <a:r>
              <a:rPr lang="en-US" sz="1000" b="1" baseline="0" dirty="0" smtClean="0">
                <a:latin typeface="Bell MT" pitchFamily="18" charset="0"/>
              </a:rPr>
              <a:t> with more information provided in afternoon session on GIS</a:t>
            </a:r>
            <a:endParaRPr lang="en-US" sz="1000" b="1" dirty="0" smtClean="0">
              <a:latin typeface="Bell MT" pitchFamily="18" charset="0"/>
            </a:endParaRPr>
          </a:p>
          <a:p>
            <a:pPr marL="36576" indent="0">
              <a:buFont typeface="Arial" pitchFamily="34" charset="0"/>
              <a:buNone/>
            </a:pPr>
            <a:endParaRPr lang="en-US" sz="1000" dirty="0" smtClean="0">
              <a:latin typeface="Bell MT" pitchFamily="18" charset="0"/>
            </a:endParaRPr>
          </a:p>
          <a:p>
            <a:pPr marL="208026" indent="-171450">
              <a:buFont typeface="Arial" pitchFamily="34" charset="0"/>
              <a:buChar char="•"/>
            </a:pPr>
            <a:r>
              <a:rPr lang="en-US" sz="1000" dirty="0" smtClean="0">
                <a:latin typeface="Bell MT" pitchFamily="18" charset="0"/>
              </a:rPr>
              <a:t>Enables</a:t>
            </a:r>
            <a:r>
              <a:rPr lang="en-US" sz="1000" baseline="0" dirty="0" smtClean="0">
                <a:latin typeface="Bell MT" pitchFamily="18" charset="0"/>
              </a:rPr>
              <a:t> more exacting decision-making – of LWCF investments</a:t>
            </a:r>
          </a:p>
          <a:p>
            <a:pPr marL="208026" indent="-171450">
              <a:buFont typeface="Arial" pitchFamily="34" charset="0"/>
              <a:buChar char="•"/>
            </a:pPr>
            <a:r>
              <a:rPr lang="en-US" sz="1000" baseline="0" dirty="0" smtClean="0">
                <a:latin typeface="Bell MT" pitchFamily="18" charset="0"/>
              </a:rPr>
              <a:t>Investments that fill traditional needs, and, emerging place-based (obesity, age-related, rec desert) needs</a:t>
            </a:r>
          </a:p>
          <a:p>
            <a:pPr marL="208026" indent="-171450">
              <a:buFont typeface="Arial" pitchFamily="34" charset="0"/>
              <a:buChar char="•"/>
            </a:pPr>
            <a:r>
              <a:rPr lang="en-US" sz="1000" baseline="0" dirty="0" smtClean="0">
                <a:latin typeface="Bell MT" pitchFamily="18" charset="0"/>
              </a:rPr>
              <a:t>Enables more efficient, less costly stewardship review  -  6(f)</a:t>
            </a:r>
          </a:p>
          <a:p>
            <a:pPr marL="36576" indent="0">
              <a:buFont typeface="Arial" pitchFamily="34" charset="0"/>
              <a:buNone/>
            </a:pPr>
            <a:endParaRPr lang="en-US" sz="1000" dirty="0" smtClean="0">
              <a:latin typeface="Bell MT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83757-5316-4B27-86C2-E9DCC246BB0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2107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>
                <a:latin typeface="Bell MT" pitchFamily="18" charset="0"/>
              </a:rPr>
              <a:t>NARRP (SORP)</a:t>
            </a:r>
            <a:r>
              <a:rPr lang="en-US" sz="2800" baseline="0" dirty="0" smtClean="0">
                <a:latin typeface="Bell MT" pitchFamily="18" charset="0"/>
              </a:rPr>
              <a:t> developed a list of SCORP contents or key topics for inclusion:</a:t>
            </a:r>
          </a:p>
          <a:p>
            <a:r>
              <a:rPr lang="en-US" sz="2800" dirty="0" smtClean="0">
                <a:latin typeface="Bell MT" pitchFamily="18" charset="0"/>
              </a:rPr>
              <a:t>Encourages a more comprehensive plan (AGO inspired):  e.g.</a:t>
            </a:r>
          </a:p>
          <a:p>
            <a:pPr lvl="1"/>
            <a:r>
              <a:rPr lang="en-US" sz="2400" dirty="0" smtClean="0">
                <a:latin typeface="Bell MT" pitchFamily="18" charset="0"/>
              </a:rPr>
              <a:t>Building a system—connections</a:t>
            </a:r>
          </a:p>
          <a:p>
            <a:pPr lvl="1"/>
            <a:r>
              <a:rPr lang="en-US" sz="2400" dirty="0" smtClean="0">
                <a:latin typeface="Bell MT" pitchFamily="18" charset="0"/>
              </a:rPr>
              <a:t>Identify gaps</a:t>
            </a:r>
          </a:p>
          <a:p>
            <a:pPr lvl="1"/>
            <a:r>
              <a:rPr lang="en-US" sz="2400" dirty="0" smtClean="0">
                <a:latin typeface="Bell MT" pitchFamily="18" charset="0"/>
              </a:rPr>
              <a:t>Access to land and water </a:t>
            </a:r>
          </a:p>
          <a:p>
            <a:pPr lvl="1"/>
            <a:r>
              <a:rPr lang="en-US" sz="2400" dirty="0" smtClean="0">
                <a:latin typeface="Bell MT" pitchFamily="18" charset="0"/>
              </a:rPr>
              <a:t>Wildlife &amp; water conservation</a:t>
            </a:r>
          </a:p>
          <a:p>
            <a:pPr lvl="1"/>
            <a:r>
              <a:rPr lang="en-US" sz="2400" dirty="0" smtClean="0">
                <a:latin typeface="Bell MT" pitchFamily="18" charset="0"/>
              </a:rPr>
              <a:t>Acquisition priorities (fed and state)</a:t>
            </a:r>
          </a:p>
          <a:p>
            <a:pPr lvl="1"/>
            <a:r>
              <a:rPr lang="en-US" sz="2400" dirty="0" smtClean="0">
                <a:latin typeface="Bell MT" pitchFamily="18" charset="0"/>
              </a:rPr>
              <a:t>Special populations</a:t>
            </a:r>
          </a:p>
          <a:p>
            <a:pPr lvl="1"/>
            <a:endParaRPr lang="en-US" sz="2400" b="1" dirty="0" smtClean="0">
              <a:solidFill>
                <a:srgbClr val="FFFF00"/>
              </a:solidFill>
              <a:latin typeface="Bell MT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Bell MT" pitchFamily="18" charset="0"/>
              </a:rPr>
              <a:t>Encourages adoption and use of professional recreation resource planning principles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 smtClean="0">
              <a:latin typeface="Bell MT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Bell MT" pitchFamily="18" charset="0"/>
              </a:rPr>
              <a:t>Principles help clarify values, explain process, serve as a rule of thumb, a common nomenclature</a:t>
            </a:r>
          </a:p>
          <a:p>
            <a:pPr marL="171450" indent="-171450">
              <a:buFont typeface="Arial" pitchFamily="34" charset="0"/>
              <a:buChar char="•"/>
            </a:pPr>
            <a:endParaRPr lang="en-US" b="1" dirty="0" smtClean="0">
              <a:solidFill>
                <a:srgbClr val="FFFF00"/>
              </a:solidFill>
              <a:latin typeface="Bell MT" pitchFamily="18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rgbClr val="FFFF00"/>
                </a:solidFill>
                <a:latin typeface="Bell MT" pitchFamily="18" charset="0"/>
              </a:rPr>
              <a:t>NASORLO: List not to be construed as check list of required topics addressed in SCORP; states retain content flexibility.</a:t>
            </a:r>
            <a:r>
              <a:rPr lang="en-US" b="1" baseline="0" dirty="0" smtClean="0">
                <a:solidFill>
                  <a:srgbClr val="FFFF00"/>
                </a:solidFill>
                <a:latin typeface="Bell MT" pitchFamily="18" charset="0"/>
              </a:rPr>
              <a:t>  Topics should not be dictated, nor should states have to demonstrate why it selected, or did not select topics.</a:t>
            </a:r>
            <a:endParaRPr lang="en-US" b="1" dirty="0" smtClean="0">
              <a:solidFill>
                <a:srgbClr val="FFFF00"/>
              </a:solidFill>
              <a:latin typeface="Bell MT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83757-5316-4B27-86C2-E9DCC246BB0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6799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Bell MT" pitchFamily="18" charset="0"/>
              </a:rPr>
              <a:t>SORP</a:t>
            </a:r>
            <a:r>
              <a:rPr lang="en-US" sz="1200" baseline="0" dirty="0" smtClean="0">
                <a:latin typeface="Bell MT" pitchFamily="18" charset="0"/>
              </a:rPr>
              <a:t> recommended: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 smtClean="0">
                <a:latin typeface="Bell MT" pitchFamily="18" charset="0"/>
              </a:rPr>
              <a:t>Three tiered </a:t>
            </a:r>
            <a:r>
              <a:rPr lang="en-US" sz="1200" b="1" dirty="0" smtClean="0">
                <a:latin typeface="Bell MT" pitchFamily="18" charset="0"/>
              </a:rPr>
              <a:t>or</a:t>
            </a:r>
            <a:r>
              <a:rPr lang="en-US" sz="1200" b="1" baseline="0" dirty="0" smtClean="0">
                <a:latin typeface="Bell MT" pitchFamily="18" charset="0"/>
              </a:rPr>
              <a:t> degrees of planning</a:t>
            </a:r>
            <a:r>
              <a:rPr lang="en-US" sz="1200" b="1" dirty="0" smtClean="0">
                <a:latin typeface="Bell MT" pitchFamily="18" charset="0"/>
              </a:rPr>
              <a:t> </a:t>
            </a:r>
            <a:r>
              <a:rPr lang="en-US" sz="1200" dirty="0" smtClean="0">
                <a:latin typeface="Bell MT" pitchFamily="18" charset="0"/>
              </a:rPr>
              <a:t>options for states and partners to choose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1000" dirty="0" smtClean="0">
              <a:latin typeface="Bell MT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 smtClean="0">
                <a:latin typeface="Bell MT" pitchFamily="18" charset="0"/>
              </a:rPr>
              <a:t>Three tiers would vary by level and complexity, degree of collaboration, scale of plan, rigor, detail, contents, size of planning grants</a:t>
            </a:r>
          </a:p>
          <a:p>
            <a:endParaRPr lang="en-US" sz="1000" dirty="0" smtClean="0">
              <a:latin typeface="Bell MT" pitchFamily="18" charset="0"/>
            </a:endParaRPr>
          </a:p>
          <a:p>
            <a:r>
              <a:rPr lang="en-US" sz="1200" b="1" dirty="0" smtClean="0">
                <a:solidFill>
                  <a:srgbClr val="FFFF00"/>
                </a:solidFill>
                <a:latin typeface="Bell MT" pitchFamily="18" charset="0"/>
              </a:rPr>
              <a:t>NASORLO: State should have flexibility to choose elements within tiers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83757-5316-4B27-86C2-E9DCC246BB0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2896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of last Friday, 17 State’s had responded to Doug’s survey.</a:t>
            </a:r>
            <a:r>
              <a:rPr lang="en-US" baseline="0" dirty="0" smtClean="0"/>
              <a:t>  Three more states responded since then.</a:t>
            </a:r>
          </a:p>
          <a:p>
            <a:r>
              <a:rPr lang="en-US" baseline="0" dirty="0" smtClean="0"/>
              <a:t>What follows are other items of concern in SCORP planning.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83757-5316-4B27-86C2-E9DCC246BB0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040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rgbClr val="993300"/>
                </a:solidFill>
                <a:latin typeface="Footlight MT Light" pitchFamily="18" charset="0"/>
              </a:rPr>
              <a:t>Mixed comments,</a:t>
            </a:r>
            <a:r>
              <a:rPr lang="en-US" sz="1200" b="1" baseline="0" dirty="0" smtClean="0">
                <a:solidFill>
                  <a:srgbClr val="993300"/>
                </a:solidFill>
                <a:latin typeface="Footlight MT Light" pitchFamily="18" charset="0"/>
              </a:rPr>
              <a:t> however a f</a:t>
            </a:r>
            <a:r>
              <a:rPr lang="en-US" sz="1200" b="1" dirty="0" smtClean="0">
                <a:solidFill>
                  <a:srgbClr val="993300"/>
                </a:solidFill>
                <a:latin typeface="Footlight MT Light" pitchFamily="18" charset="0"/>
              </a:rPr>
              <a:t>requent</a:t>
            </a:r>
            <a:r>
              <a:rPr lang="en-US" sz="1200" b="1" baseline="0" dirty="0" smtClean="0">
                <a:solidFill>
                  <a:srgbClr val="993300"/>
                </a:solidFill>
                <a:latin typeface="Footlight MT Light" pitchFamily="18" charset="0"/>
              </a:rPr>
              <a:t> theme &amp; response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1" dirty="0" smtClean="0">
                <a:solidFill>
                  <a:srgbClr val="993300"/>
                </a:solidFill>
                <a:latin typeface="Footlight MT Light" pitchFamily="18" charset="0"/>
              </a:rPr>
              <a:t>States know priorities –</a:t>
            </a:r>
            <a:r>
              <a:rPr lang="en-US" sz="1200" b="1" baseline="0" dirty="0" smtClean="0">
                <a:solidFill>
                  <a:srgbClr val="993300"/>
                </a:solidFill>
                <a:latin typeface="Footlight MT Light" pitchFamily="18" charset="0"/>
              </a:rPr>
              <a:t> findings determined through survey analysis, public participation, other methods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200" b="1" dirty="0" smtClean="0">
              <a:solidFill>
                <a:srgbClr val="993300"/>
              </a:solidFill>
              <a:latin typeface="Footlight MT Light" pitchFamily="18" charset="0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200" b="1" dirty="0" smtClean="0">
              <a:solidFill>
                <a:srgbClr val="993300"/>
              </a:solidFill>
              <a:latin typeface="Footlight MT Light" pitchFamily="18" charset="0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200" b="1" dirty="0" smtClean="0">
              <a:solidFill>
                <a:srgbClr val="993300"/>
              </a:solidFill>
              <a:latin typeface="Footlight MT Light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 smtClean="0">
              <a:solidFill>
                <a:srgbClr val="993300"/>
              </a:solidFill>
              <a:latin typeface="Footlight MT Light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 smtClean="0">
              <a:solidFill>
                <a:srgbClr val="993300"/>
              </a:solidFill>
              <a:latin typeface="Footlight MT Light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83757-5316-4B27-86C2-E9DCC246BB0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05298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</a:t>
            </a:r>
            <a:r>
              <a:rPr lang="en-US" baseline="0" dirty="0" smtClean="0"/>
              <a:t> state’s responding to survey…..</a:t>
            </a:r>
            <a:r>
              <a:rPr lang="en-US" dirty="0" smtClean="0"/>
              <a:t>7 yes; 9 no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83757-5316-4B27-86C2-E9DCC246BB0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2222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5D1FF-C312-4408-BBE2-DF33DDC63307}" type="datetimeFigureOut">
              <a:rPr lang="en-US" smtClean="0"/>
              <a:pPr/>
              <a:t>10/11/2012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940C-6866-44AA-B192-DF0E8A61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5D1FF-C312-4408-BBE2-DF33DDC63307}" type="datetimeFigureOut">
              <a:rPr lang="en-US" smtClean="0"/>
              <a:pPr/>
              <a:t>10/11/2012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940C-6866-44AA-B192-DF0E8A61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5D1FF-C312-4408-BBE2-DF33DDC63307}" type="datetimeFigureOut">
              <a:rPr lang="en-US" smtClean="0"/>
              <a:pPr/>
              <a:t>10/11/2012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940C-6866-44AA-B192-DF0E8A61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5D1FF-C312-4408-BBE2-DF33DDC63307}" type="datetimeFigureOut">
              <a:rPr lang="en-US" smtClean="0"/>
              <a:pPr/>
              <a:t>10/11/2012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940C-6866-44AA-B192-DF0E8A61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5D1FF-C312-4408-BBE2-DF33DDC63307}" type="datetimeFigureOut">
              <a:rPr lang="en-US" smtClean="0"/>
              <a:pPr/>
              <a:t>10/11/2012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940C-6866-44AA-B192-DF0E8A61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5D1FF-C312-4408-BBE2-DF33DDC63307}" type="datetimeFigureOut">
              <a:rPr lang="en-US" smtClean="0"/>
              <a:pPr/>
              <a:t>10/11/2012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940C-6866-44AA-B192-DF0E8A61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5D1FF-C312-4408-BBE2-DF33DDC63307}" type="datetimeFigureOut">
              <a:rPr lang="en-US" smtClean="0"/>
              <a:pPr/>
              <a:t>10/11/2012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940C-6866-44AA-B192-DF0E8A61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5D1FF-C312-4408-BBE2-DF33DDC63307}" type="datetimeFigureOut">
              <a:rPr lang="en-US" smtClean="0"/>
              <a:pPr/>
              <a:t>10/11/2012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940C-6866-44AA-B192-DF0E8A61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5D1FF-C312-4408-BBE2-DF33DDC63307}" type="datetimeFigureOut">
              <a:rPr lang="en-US" smtClean="0"/>
              <a:pPr/>
              <a:t>10/11/2012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137940C-6866-44AA-B192-DF0E8A61CC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5D1FF-C312-4408-BBE2-DF33DDC63307}" type="datetimeFigureOut">
              <a:rPr lang="en-US" smtClean="0"/>
              <a:pPr/>
              <a:t>10/11/2012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940C-6866-44AA-B192-DF0E8A61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5D1FF-C312-4408-BBE2-DF33DDC63307}" type="datetimeFigureOut">
              <a:rPr lang="en-US" smtClean="0"/>
              <a:pPr/>
              <a:t>10/11/2012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940C-6866-44AA-B192-DF0E8A61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75000">
              <a:srgbClr val="9CB86E"/>
            </a:gs>
            <a:gs pos="100000">
              <a:srgbClr val="156B13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35D1FF-C312-4408-BBE2-DF33DDC63307}" type="datetimeFigureOut">
              <a:rPr lang="en-US" smtClean="0"/>
              <a:pPr/>
              <a:t>10/11/2012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37940C-6866-44AA-B192-DF0E8A61CC8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457200"/>
            <a:ext cx="7619999" cy="2893100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Future Considerations</a:t>
            </a:r>
          </a:p>
          <a:p>
            <a:pPr algn="ctr"/>
            <a:endParaRPr lang="en-US" sz="40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  <a:p>
            <a:pPr algn="ctr"/>
            <a:r>
              <a:rPr lang="en-US" sz="4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LWCF Administrative &amp; </a:t>
            </a:r>
          </a:p>
          <a:p>
            <a:pPr algn="ctr"/>
            <a:r>
              <a:rPr lang="en-US" sz="4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Planning Elements</a:t>
            </a:r>
            <a:endParaRPr lang="en-US" sz="4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pic>
        <p:nvPicPr>
          <p:cNvPr id="7" name="Picture 2" descr="F:\Park Resource Office\LWCF\NASORLO\NASORLO logo - blue gre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37863"/>
            <a:ext cx="2427514" cy="293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iagonal Stripe 13"/>
          <p:cNvSpPr/>
          <p:nvPr/>
        </p:nvSpPr>
        <p:spPr>
          <a:xfrm rot="10820710">
            <a:off x="6785511" y="3749021"/>
            <a:ext cx="920198" cy="898554"/>
          </a:xfrm>
          <a:prstGeom prst="diagStrip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iagonal Stripe 14"/>
          <p:cNvSpPr/>
          <p:nvPr/>
        </p:nvSpPr>
        <p:spPr>
          <a:xfrm rot="18555033">
            <a:off x="7459626" y="3875436"/>
            <a:ext cx="874082" cy="945961"/>
          </a:xfrm>
          <a:prstGeom prst="diagStrip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24-Point Star 9"/>
          <p:cNvSpPr/>
          <p:nvPr/>
        </p:nvSpPr>
        <p:spPr>
          <a:xfrm rot="779041">
            <a:off x="6919575" y="2923100"/>
            <a:ext cx="1612657" cy="1559404"/>
          </a:xfrm>
          <a:prstGeom prst="star24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097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3048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        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SCORP Cycle &amp;  Priorities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1752600"/>
            <a:ext cx="8686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 </a:t>
            </a: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Extend to 10 – year planning cycle</a:t>
            </a:r>
          </a:p>
          <a:p>
            <a:endParaRPr lang="en-US" sz="1600" b="1" dirty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457200" indent="-457200">
              <a:buBlip>
                <a:blip r:embed="rId3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 5-year SCORP update, accomplishment report </a:t>
            </a:r>
          </a:p>
          <a:p>
            <a:endParaRPr lang="en-US" sz="1600" b="1" dirty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457200" indent="-457200">
              <a:buBlip>
                <a:blip r:embed="rId3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 </a:t>
            </a: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Status report</a:t>
            </a:r>
          </a:p>
          <a:p>
            <a:endParaRPr lang="en-US" sz="1600" b="1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457200" indent="-457200">
              <a:buBlip>
                <a:blip r:embed="rId3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 </a:t>
            </a: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State issues driven</a:t>
            </a:r>
          </a:p>
          <a:p>
            <a:pPr lvl="1"/>
            <a:endParaRPr lang="en-US" sz="3600" b="1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endParaRPr lang="en-US" sz="1600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530353" y="5386989"/>
            <a:ext cx="1600200" cy="1453082"/>
            <a:chOff x="7530353" y="5386989"/>
            <a:chExt cx="1600200" cy="1453082"/>
          </a:xfrm>
        </p:grpSpPr>
        <p:sp>
          <p:nvSpPr>
            <p:cNvPr id="12" name="Diagonal Stripe 11"/>
            <p:cNvSpPr/>
            <p:nvPr/>
          </p:nvSpPr>
          <p:spPr>
            <a:xfrm rot="10800000">
              <a:off x="7530353" y="5392270"/>
              <a:ext cx="1600200" cy="1447801"/>
            </a:xfrm>
            <a:prstGeom prst="diagStripe">
              <a:avLst>
                <a:gd name="adj" fmla="val 77941"/>
              </a:avLst>
            </a:prstGeom>
            <a:solidFill>
              <a:srgbClr val="0000CC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3" name="Picture 2" descr="F:\Park Resource Office\LWCF\NASORLO\NASORLO logo - blue gree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4800" y="5386989"/>
              <a:ext cx="914400" cy="1225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73878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566" y="228600"/>
            <a:ext cx="8229600" cy="8382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Funding SCORP Planning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9770" y="1494803"/>
            <a:ext cx="89916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en-US" sz="3600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 </a:t>
            </a: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State’s should retain option to determine planning $$ levels</a:t>
            </a:r>
          </a:p>
          <a:p>
            <a:endParaRPr lang="en-US" b="1" dirty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1371600" lvl="2" indent="-457200">
              <a:buBlip>
                <a:blip r:embed="rId3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Gives states flexibility to determine level of investment in planning process</a:t>
            </a:r>
            <a:endParaRPr lang="en-US" sz="1600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endParaRPr lang="en-US" sz="1600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530353" y="5386989"/>
            <a:ext cx="1600200" cy="1453082"/>
            <a:chOff x="7530353" y="5386989"/>
            <a:chExt cx="1600200" cy="1453082"/>
          </a:xfrm>
        </p:grpSpPr>
        <p:sp>
          <p:nvSpPr>
            <p:cNvPr id="12" name="Diagonal Stripe 11"/>
            <p:cNvSpPr/>
            <p:nvPr/>
          </p:nvSpPr>
          <p:spPr>
            <a:xfrm rot="10800000">
              <a:off x="7530353" y="5392270"/>
              <a:ext cx="1600200" cy="1447801"/>
            </a:xfrm>
            <a:prstGeom prst="diagStripe">
              <a:avLst>
                <a:gd name="adj" fmla="val 77941"/>
              </a:avLst>
            </a:prstGeom>
            <a:solidFill>
              <a:srgbClr val="0000CC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3" name="Picture 2" descr="F:\Park Resource Office\LWCF\NASORLO\NASORLO logo - blue gree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4800" y="5386989"/>
              <a:ext cx="914400" cy="1225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/>
          <p:cNvSpPr/>
          <p:nvPr/>
        </p:nvSpPr>
        <p:spPr>
          <a:xfrm>
            <a:off x="78966" y="4191000"/>
            <a:ext cx="8686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Funds not from stateside allocation</a:t>
            </a:r>
          </a:p>
          <a:p>
            <a:pPr marL="457200" indent="-457200">
              <a:buBlip>
                <a:blip r:embed="rId3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Better SCORPs cost more</a:t>
            </a:r>
          </a:p>
          <a:p>
            <a:endParaRPr lang="en-US" sz="1600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845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1820"/>
            <a:ext cx="8305800" cy="1219200"/>
          </a:xfrm>
        </p:spPr>
        <p:txBody>
          <a:bodyPr>
            <a:noAutofit/>
          </a:bodyPr>
          <a:lstStyle/>
          <a:p>
            <a:pPr algn="ctr"/>
            <a:r>
              <a:rPr lang="en-US" sz="3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Federal Interagency </a:t>
            </a:r>
            <a:br>
              <a:rPr lang="en-US" sz="3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</a:br>
            <a:r>
              <a:rPr lang="en-US" sz="3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Council on Outdoor Recreation  (FICOR)</a:t>
            </a:r>
            <a:endParaRPr lang="en-US" sz="3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696199" y="5714999"/>
            <a:ext cx="1434353" cy="1125071"/>
            <a:chOff x="7530353" y="5386989"/>
            <a:chExt cx="1600200" cy="1453082"/>
          </a:xfrm>
        </p:grpSpPr>
        <p:sp>
          <p:nvSpPr>
            <p:cNvPr id="9" name="Diagonal Stripe 8"/>
            <p:cNvSpPr/>
            <p:nvPr/>
          </p:nvSpPr>
          <p:spPr>
            <a:xfrm rot="10800000">
              <a:off x="7530353" y="5392270"/>
              <a:ext cx="1600200" cy="1447801"/>
            </a:xfrm>
            <a:prstGeom prst="diagStripe">
              <a:avLst>
                <a:gd name="adj" fmla="val 77941"/>
              </a:avLst>
            </a:prstGeom>
            <a:solidFill>
              <a:srgbClr val="0000CC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0" name="Picture 2" descr="F:\Park Resource Office\LWCF\NASORLO\NASORLO logo - blue green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4800" y="5386989"/>
              <a:ext cx="914400" cy="1225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Rectangle 10"/>
          <p:cNvSpPr/>
          <p:nvPr/>
        </p:nvSpPr>
        <p:spPr>
          <a:xfrm>
            <a:off x="0" y="1447800"/>
            <a:ext cx="89916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4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FICOR: </a:t>
            </a:r>
          </a:p>
          <a:p>
            <a:pPr marL="914400" lvl="1" indent="-457200">
              <a:buBlip>
                <a:blip r:embed="rId4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Advance best planning practices</a:t>
            </a:r>
          </a:p>
          <a:p>
            <a:endParaRPr lang="en-US" sz="1600" b="1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914400" lvl="1" indent="-457200">
              <a:buBlip>
                <a:blip r:embed="rId4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Accept state issues/priorities in a tier up approach to developing federal priorities</a:t>
            </a:r>
          </a:p>
          <a:p>
            <a:pPr lvl="1"/>
            <a:endParaRPr lang="en-US" sz="1600" b="1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914400" lvl="1" indent="-457200">
              <a:buBlip>
                <a:blip r:embed="rId4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Support development of a digitally-based US outdoor recreation inventory</a:t>
            </a:r>
          </a:p>
          <a:p>
            <a:pPr lvl="1"/>
            <a:endParaRPr lang="en-US" sz="1600" b="1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914400" lvl="1" indent="-457200">
              <a:buBlip>
                <a:blip r:embed="rId4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Support/require fed agency participation w/ fed $</a:t>
            </a:r>
            <a:endParaRPr lang="en-US" sz="1600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478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530353" y="5386989"/>
            <a:ext cx="1600200" cy="1453082"/>
            <a:chOff x="7530353" y="5386989"/>
            <a:chExt cx="1600200" cy="1453082"/>
          </a:xfrm>
        </p:grpSpPr>
        <p:sp>
          <p:nvSpPr>
            <p:cNvPr id="9" name="Diagonal Stripe 8"/>
            <p:cNvSpPr/>
            <p:nvPr/>
          </p:nvSpPr>
          <p:spPr>
            <a:xfrm rot="10800000">
              <a:off x="7530353" y="5392270"/>
              <a:ext cx="1600200" cy="1447801"/>
            </a:xfrm>
            <a:prstGeom prst="diagStripe">
              <a:avLst>
                <a:gd name="adj" fmla="val 77941"/>
              </a:avLst>
            </a:prstGeom>
            <a:solidFill>
              <a:srgbClr val="0000CC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0" name="Picture 2" descr="F:\Park Resource Office\LWCF\NASORLO\NASORLO logo - blue green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4800" y="5386989"/>
              <a:ext cx="914400" cy="1225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Rectangle 10"/>
          <p:cNvSpPr/>
          <p:nvPr/>
        </p:nvSpPr>
        <p:spPr>
          <a:xfrm>
            <a:off x="0" y="1905000"/>
            <a:ext cx="89916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4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Federal staff experience in SCORP planning beneficial – strengthen in future </a:t>
            </a:r>
          </a:p>
          <a:p>
            <a:endParaRPr lang="en-US" sz="1600" b="1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457200" indent="-457200">
              <a:buBlip>
                <a:blip r:embed="rId4"/>
              </a:buBlip>
            </a:pPr>
            <a:r>
              <a:rPr lang="en-US" sz="3600" b="1" dirty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B</a:t>
            </a: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udgetary climate does not support change now</a:t>
            </a:r>
          </a:p>
          <a:p>
            <a:endParaRPr lang="en-US" sz="1600" b="1" dirty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457200" indent="-457200">
              <a:buBlip>
                <a:blip r:embed="rId4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Engage professional orgs</a:t>
            </a:r>
          </a:p>
          <a:p>
            <a:pPr marL="457200" indent="-457200">
              <a:buBlip>
                <a:blip r:embed="rId4"/>
              </a:buBlip>
            </a:pPr>
            <a:endParaRPr lang="en-US" sz="3600" b="1" dirty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endParaRPr lang="en-US" sz="1600" b="1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12192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Technical Planning Assistance</a:t>
            </a:r>
            <a:b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</a:b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156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Outdoor Recreation &amp; Conservation Cooperatives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530353" y="5386989"/>
            <a:ext cx="1600200" cy="1453082"/>
            <a:chOff x="7530353" y="5386989"/>
            <a:chExt cx="1600200" cy="1453082"/>
          </a:xfrm>
        </p:grpSpPr>
        <p:sp>
          <p:nvSpPr>
            <p:cNvPr id="6" name="Diagonal Stripe 5"/>
            <p:cNvSpPr/>
            <p:nvPr/>
          </p:nvSpPr>
          <p:spPr>
            <a:xfrm rot="10800000">
              <a:off x="7530353" y="5392270"/>
              <a:ext cx="1600200" cy="1447801"/>
            </a:xfrm>
            <a:prstGeom prst="diagStripe">
              <a:avLst>
                <a:gd name="adj" fmla="val 77941"/>
              </a:avLst>
            </a:prstGeom>
            <a:solidFill>
              <a:srgbClr val="0000CC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7" name="Picture 2" descr="F:\Park Resource Office\LWCF\NASORLO\NASORLO logo - blue green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4800" y="5386989"/>
              <a:ext cx="914400" cy="1225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ctangle 7"/>
          <p:cNvSpPr/>
          <p:nvPr/>
        </p:nvSpPr>
        <p:spPr>
          <a:xfrm>
            <a:off x="152400" y="1600200"/>
            <a:ext cx="8991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4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Federal agency participation in stateside planning </a:t>
            </a:r>
          </a:p>
          <a:p>
            <a:pPr marL="457200" indent="-457200">
              <a:buBlip>
                <a:blip r:embed="rId4"/>
              </a:buBlip>
            </a:pPr>
            <a:endParaRPr lang="en-US" sz="1600" b="1" dirty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457200" indent="-457200">
              <a:buBlip>
                <a:blip r:embed="rId4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And, implementation</a:t>
            </a:r>
          </a:p>
          <a:p>
            <a:endParaRPr lang="en-US" sz="1600" b="1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457200" indent="-457200">
              <a:buBlip>
                <a:blip r:embed="rId4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Some states doing this today in SCORPs, large scale landscape initiatives, other activities</a:t>
            </a:r>
          </a:p>
          <a:p>
            <a:endParaRPr lang="en-US" sz="1600" b="1" dirty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457200" indent="-457200">
              <a:buBlip>
                <a:blip r:embed="rId4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State outreach, communication early &amp; often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solidFill>
                <a:srgbClr val="993300"/>
              </a:solidFill>
              <a:latin typeface="Footlight MT Light" pitchFamily="18" charset="0"/>
            </a:endParaRPr>
          </a:p>
          <a:p>
            <a:pPr marL="457200" indent="-457200">
              <a:buBlip>
                <a:blip r:embed="rId4"/>
              </a:buBlip>
            </a:pPr>
            <a:endParaRPr lang="en-US" sz="1600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9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4953000" cy="6858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Bell MT" pitchFamily="18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Bell MT" pitchFamily="18" charset="0"/>
              </a:rPr>
              <a:t>  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Spatial Data &amp; Analyses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530353" y="5386989"/>
            <a:ext cx="1600200" cy="1453082"/>
            <a:chOff x="7530353" y="5386989"/>
            <a:chExt cx="1600200" cy="1453082"/>
          </a:xfrm>
        </p:grpSpPr>
        <p:sp>
          <p:nvSpPr>
            <p:cNvPr id="6" name="Diagonal Stripe 5"/>
            <p:cNvSpPr/>
            <p:nvPr/>
          </p:nvSpPr>
          <p:spPr>
            <a:xfrm rot="10800000">
              <a:off x="7530353" y="5392270"/>
              <a:ext cx="1600200" cy="1447801"/>
            </a:xfrm>
            <a:prstGeom prst="diagStripe">
              <a:avLst>
                <a:gd name="adj" fmla="val 77941"/>
              </a:avLst>
            </a:prstGeom>
            <a:solidFill>
              <a:srgbClr val="0000CC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7" name="Picture 2" descr="F:\Park Resource Office\LWCF\NASORLO\NASORLO logo - blue green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4800" y="5386989"/>
              <a:ext cx="914400" cy="1225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ctangle 7"/>
          <p:cNvSpPr/>
          <p:nvPr/>
        </p:nvSpPr>
        <p:spPr>
          <a:xfrm>
            <a:off x="152400" y="1295400"/>
            <a:ext cx="8991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4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Support creating GIS-based outdoor recreation data within SCORP grants</a:t>
            </a:r>
          </a:p>
          <a:p>
            <a:endParaRPr lang="en-US" sz="1600" b="1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457200" indent="-457200">
              <a:buBlip>
                <a:blip r:embed="rId4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 GIS is a powerful analytical tool</a:t>
            </a:r>
          </a:p>
          <a:p>
            <a:pPr marL="914400" lvl="1" indent="-457200">
              <a:buBlip>
                <a:blip r:embed="rId4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 valuable in ORI analysis </a:t>
            </a:r>
          </a:p>
          <a:p>
            <a:pPr marL="914400" lvl="1" indent="-457200">
              <a:buBlip>
                <a:blip r:embed="rId4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 gap analyses</a:t>
            </a:r>
          </a:p>
          <a:p>
            <a:pPr marL="914400" lvl="1" indent="-457200">
              <a:buBlip>
                <a:blip r:embed="rId4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 investment decisions</a:t>
            </a:r>
          </a:p>
          <a:p>
            <a:pPr marL="914400" lvl="1" indent="-457200">
              <a:buBlip>
                <a:blip r:embed="rId4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 stewardship review – 6(f), </a:t>
            </a:r>
            <a:r>
              <a:rPr lang="en-US" sz="3600" b="1" dirty="0" err="1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env</a:t>
            </a: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 review</a:t>
            </a:r>
          </a:p>
          <a:p>
            <a:pPr marL="914400" lvl="1" indent="-457200">
              <a:buBlip>
                <a:blip r:embed="rId4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 landscape evaluation</a:t>
            </a:r>
          </a:p>
          <a:p>
            <a:pPr marL="457200" indent="-457200">
              <a:buBlip>
                <a:blip r:embed="rId4"/>
              </a:buBlip>
            </a:pPr>
            <a:endParaRPr lang="en-US" sz="1600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457200" indent="-457200">
              <a:buBlip>
                <a:blip r:embed="rId4"/>
              </a:buBlip>
            </a:pPr>
            <a:endParaRPr lang="en-US" sz="1600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99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"/>
            <a:ext cx="5943600" cy="79216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Bell MT" pitchFamily="18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Bell MT" pitchFamily="18" charset="0"/>
              </a:rPr>
              <a:t>        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SCORP Content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8953" y="1041794"/>
            <a:ext cx="8991600" cy="591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Encourage more integrated, comprehensive plans </a:t>
            </a:r>
          </a:p>
          <a:p>
            <a:pPr marL="914400" lvl="1" indent="-457200">
              <a:buBlip>
                <a:blip r:embed="rId3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None traditional topics – special pops, wildlife, water conservation, others</a:t>
            </a:r>
          </a:p>
          <a:p>
            <a:pPr marL="914400" lvl="1" indent="-457200">
              <a:buBlip>
                <a:blip r:embed="rId3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Integrate for broader utility, collaboration, diversity, science-based, robust outcomes</a:t>
            </a:r>
          </a:p>
          <a:p>
            <a:pPr lvl="1"/>
            <a:endParaRPr lang="en-US" sz="1050" b="1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lvl="1" indent="-457200">
              <a:buBlip>
                <a:blip r:embed="rId3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 None outdoor rec topics defined state by state – what’s relevant</a:t>
            </a:r>
          </a:p>
          <a:p>
            <a:pPr lvl="1" indent="-457200">
              <a:buBlip>
                <a:blip r:embed="rId3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Greater recognition of current &amp; changing O.R. uses, needs, trends</a:t>
            </a:r>
          </a:p>
          <a:p>
            <a:pPr lvl="1" indent="-457200">
              <a:buBlip>
                <a:blip r:embed="rId3"/>
              </a:buBlip>
            </a:pPr>
            <a:r>
              <a:rPr lang="en-US" sz="32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Stress value of existing LWCF sites – to fulfill today’s needs</a:t>
            </a:r>
          </a:p>
          <a:p>
            <a:pPr marL="457200" indent="-457200">
              <a:buBlip>
                <a:blip r:embed="rId3"/>
              </a:buBlip>
            </a:pPr>
            <a:endParaRPr lang="en-US" sz="1600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431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6019800" cy="94456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Bell MT" pitchFamily="18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Bell MT" pitchFamily="18" charset="0"/>
              </a:rPr>
              <a:t>  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SCORP Planning Options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905000"/>
            <a:ext cx="8991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3-tiered approach is logical</a:t>
            </a:r>
          </a:p>
          <a:p>
            <a:endParaRPr lang="en-US" sz="1600" b="1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457200" indent="-457200">
              <a:buBlip>
                <a:blip r:embed="rId3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State choice </a:t>
            </a:r>
          </a:p>
          <a:p>
            <a:pPr marL="914400" lvl="1" indent="-457200">
              <a:buBlip>
                <a:blip r:embed="rId3"/>
              </a:buBlip>
            </a:pPr>
            <a:r>
              <a:rPr lang="en-US" sz="3600" b="1" dirty="0" smtClean="0">
                <a:solidFill>
                  <a:srgbClr val="99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Flexibility to choose elements within tiers</a:t>
            </a:r>
          </a:p>
          <a:p>
            <a:endParaRPr lang="en-US" sz="3600" b="1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  <a:p>
            <a:pPr marL="457200" indent="-457200">
              <a:buBlip>
                <a:blip r:embed="rId3"/>
              </a:buBlip>
            </a:pPr>
            <a:endParaRPr lang="en-US" sz="1600" dirty="0" smtClean="0">
              <a:solidFill>
                <a:srgbClr val="99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530353" y="5386989"/>
            <a:ext cx="1600200" cy="1453082"/>
            <a:chOff x="7530353" y="5386989"/>
            <a:chExt cx="1600200" cy="1453082"/>
          </a:xfrm>
        </p:grpSpPr>
        <p:sp>
          <p:nvSpPr>
            <p:cNvPr id="6" name="Diagonal Stripe 5"/>
            <p:cNvSpPr/>
            <p:nvPr/>
          </p:nvSpPr>
          <p:spPr>
            <a:xfrm rot="10800000">
              <a:off x="7530353" y="5392270"/>
              <a:ext cx="1600200" cy="1447801"/>
            </a:xfrm>
            <a:prstGeom prst="diagStripe">
              <a:avLst>
                <a:gd name="adj" fmla="val 77941"/>
              </a:avLst>
            </a:prstGeom>
            <a:solidFill>
              <a:srgbClr val="0000CC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7" name="Picture 2" descr="F:\Park Resource Office\LWCF\NASORLO\NASORLO logo - blue gree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4800" y="5386989"/>
              <a:ext cx="914400" cy="1225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69957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5344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Pre-Conference Survey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LWCF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Reauthorization</a:t>
            </a:r>
          </a:p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  <a:p>
            <a:pPr algn="ctr"/>
            <a:r>
              <a:rPr lang="en-US" sz="36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17 State responding</a:t>
            </a:r>
          </a:p>
          <a:p>
            <a:pPr algn="ctr"/>
            <a:endParaRPr lang="en-US" sz="3600" b="1" dirty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  <a:p>
            <a:r>
              <a:rPr lang="en-US" sz="3600" b="1" i="1" u="sng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SCORP-related questions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Incorporating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AGO priorities into SCORP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Eligible activities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Federal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agency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participation in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SCORP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development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016263" y="5257800"/>
            <a:ext cx="2114290" cy="1582271"/>
            <a:chOff x="7530353" y="5386989"/>
            <a:chExt cx="1600200" cy="1453082"/>
          </a:xfrm>
        </p:grpSpPr>
        <p:sp>
          <p:nvSpPr>
            <p:cNvPr id="4" name="Diagonal Stripe 3"/>
            <p:cNvSpPr/>
            <p:nvPr/>
          </p:nvSpPr>
          <p:spPr>
            <a:xfrm rot="10800000">
              <a:off x="7530353" y="5392270"/>
              <a:ext cx="1600200" cy="1447801"/>
            </a:xfrm>
            <a:prstGeom prst="diagStripe">
              <a:avLst>
                <a:gd name="adj" fmla="val 77941"/>
              </a:avLst>
            </a:prstGeom>
            <a:solidFill>
              <a:srgbClr val="0000CC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5" name="Picture 2" descr="F:\Park Resource Office\LWCF\NASORLO\NASORLO logo - blue green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4800" y="5386989"/>
              <a:ext cx="914400" cy="1225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723063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8839200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             Incorporating AGO priorities into SCORP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993300"/>
                </a:solidFill>
                <a:latin typeface="Footlight MT Light" pitchFamily="18" charset="0"/>
              </a:rPr>
              <a:t>States know priorities – State’s Plan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993300"/>
                </a:solidFill>
                <a:latin typeface="Footlight MT Light" pitchFamily="18" charset="0"/>
              </a:rPr>
              <a:t>State priorities are generally developed from state-level surveys/public participation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993300"/>
                </a:solidFill>
                <a:latin typeface="Footlight MT Light" pitchFamily="18" charset="0"/>
              </a:rPr>
              <a:t>Concern that fed priorities override state priorities ; or compete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200" b="1" dirty="0" smtClean="0">
              <a:solidFill>
                <a:srgbClr val="993300"/>
              </a:solidFill>
              <a:latin typeface="Footlight MT Light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993300"/>
                </a:solidFill>
                <a:latin typeface="Footlight MT Light" pitchFamily="18" charset="0"/>
              </a:rPr>
              <a:t>Include federal priorities if broadly framed – i.e., health promotion, encouraging equitable access; engaging youth &amp; families to get outdoors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050" b="1" dirty="0" smtClean="0">
              <a:solidFill>
                <a:srgbClr val="993300"/>
              </a:solidFill>
              <a:latin typeface="Footlight MT Light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993300"/>
                </a:solidFill>
                <a:latin typeface="Footlight MT Light" pitchFamily="18" charset="0"/>
              </a:rPr>
              <a:t>State </a:t>
            </a:r>
            <a:r>
              <a:rPr lang="en-US" sz="2200" b="1" dirty="0">
                <a:solidFill>
                  <a:srgbClr val="993300"/>
                </a:solidFill>
                <a:latin typeface="Footlight MT Light" pitchFamily="18" charset="0"/>
              </a:rPr>
              <a:t>already incorporates fed priorities; SCORP’s should be more inclusive of fed partner’s needs</a:t>
            </a:r>
            <a:endParaRPr lang="en-US" sz="22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993300"/>
                </a:solidFill>
                <a:latin typeface="Footlight MT Light" pitchFamily="18" charset="0"/>
              </a:rPr>
              <a:t>Do not bind </a:t>
            </a:r>
            <a:r>
              <a:rPr lang="en-US" sz="2200" b="1" dirty="0">
                <a:solidFill>
                  <a:srgbClr val="993300"/>
                </a:solidFill>
                <a:latin typeface="Footlight MT Light" pitchFamily="18" charset="0"/>
              </a:rPr>
              <a:t>states to AGO priorities, but </a:t>
            </a:r>
            <a:r>
              <a:rPr lang="en-US" sz="2200" b="1" u="sng" dirty="0">
                <a:solidFill>
                  <a:srgbClr val="993300"/>
                </a:solidFill>
                <a:latin typeface="Footlight MT Light" pitchFamily="18" charset="0"/>
              </a:rPr>
              <a:t>do </a:t>
            </a:r>
            <a:r>
              <a:rPr lang="en-US" sz="2200" b="1" dirty="0">
                <a:solidFill>
                  <a:srgbClr val="993300"/>
                </a:solidFill>
                <a:latin typeface="Footlight MT Light" pitchFamily="18" charset="0"/>
              </a:rPr>
              <a:t>include in </a:t>
            </a:r>
            <a:r>
              <a:rPr lang="en-US" sz="2200" b="1" dirty="0" smtClean="0">
                <a:solidFill>
                  <a:srgbClr val="993300"/>
                </a:solidFill>
                <a:latin typeface="Footlight MT Light" pitchFamily="18" charset="0"/>
              </a:rPr>
              <a:t>SCORP</a:t>
            </a:r>
          </a:p>
          <a:p>
            <a:endParaRPr lang="en-US" sz="2200" b="1" dirty="0" smtClean="0">
              <a:solidFill>
                <a:srgbClr val="993300"/>
              </a:solidFill>
              <a:latin typeface="Footlight MT Light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993300"/>
                </a:solidFill>
                <a:latin typeface="Footlight MT Light" pitchFamily="18" charset="0"/>
              </a:rPr>
              <a:t>All AGO initiatives within states are tied to a federal agency – who’s priority is it?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993300"/>
                </a:solidFill>
                <a:latin typeface="Footlight MT Light" pitchFamily="18" charset="0"/>
              </a:rPr>
              <a:t>Unfulfilled state need far greater than any potential AGO projects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993300"/>
                </a:solidFill>
                <a:latin typeface="Footlight MT Light" pitchFamily="18" charset="0"/>
              </a:rPr>
              <a:t>AGO process is not based in science/social science research – SCORP’s develop reliable data </a:t>
            </a:r>
          </a:p>
        </p:txBody>
      </p:sp>
    </p:spTree>
    <p:extLst>
      <p:ext uri="{BB962C8B-B14F-4D97-AF65-F5344CB8AC3E}">
        <p14:creationId xmlns:p14="http://schemas.microsoft.com/office/powerpoint/2010/main" xmlns="" val="223595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28600"/>
            <a:ext cx="8686800" cy="3670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       SCORP Process Improvements (Suggested by states)</a:t>
            </a:r>
          </a:p>
          <a:p>
            <a:endParaRPr lang="en-US" b="1" dirty="0" smtClean="0">
              <a:solidFill>
                <a:srgbClr val="9933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2000" b="1" dirty="0" smtClean="0">
              <a:solidFill>
                <a:srgbClr val="993300"/>
              </a:solidFill>
              <a:latin typeface="Footlight MT Light" pitchFamily="18" charset="0"/>
            </a:endParaRPr>
          </a:p>
          <a:p>
            <a:r>
              <a:rPr lang="en-US" sz="2000" b="1" i="1" u="sng" dirty="0" smtClean="0">
                <a:solidFill>
                  <a:srgbClr val="993300"/>
                </a:solidFill>
                <a:latin typeface="Footlight MT Light" pitchFamily="18" charset="0"/>
              </a:rPr>
              <a:t>Funding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993300"/>
                </a:solidFill>
                <a:latin typeface="Footlight MT Light" pitchFamily="18" charset="0"/>
              </a:rPr>
              <a:t>Better SCORP’s will cost more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993300"/>
                </a:solidFill>
                <a:latin typeface="Footlight MT Light" pitchFamily="18" charset="0"/>
              </a:rPr>
              <a:t>Small staff states - reduce costs w/ standardized survey questions </a:t>
            </a:r>
          </a:p>
          <a:p>
            <a:endParaRPr lang="en-US" sz="2000" b="1" dirty="0" smtClean="0">
              <a:solidFill>
                <a:srgbClr val="993300"/>
              </a:solidFill>
              <a:latin typeface="Footlight MT Light" pitchFamily="18" charset="0"/>
            </a:endParaRPr>
          </a:p>
          <a:p>
            <a:r>
              <a:rPr lang="en-US" sz="2000" b="1" i="1" u="sng" dirty="0" smtClean="0">
                <a:solidFill>
                  <a:srgbClr val="993300"/>
                </a:solidFill>
                <a:latin typeface="Footlight MT Light" pitchFamily="18" charset="0"/>
              </a:rPr>
              <a:t>Eligible Planning Projects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993300"/>
                </a:solidFill>
                <a:latin typeface="Footlight MT Light" pitchFamily="18" charset="0"/>
              </a:rPr>
              <a:t>Economic </a:t>
            </a:r>
            <a:r>
              <a:rPr lang="en-US" sz="2000" b="1" dirty="0">
                <a:solidFill>
                  <a:srgbClr val="993300"/>
                </a:solidFill>
                <a:latin typeface="Footlight MT Light" pitchFamily="18" charset="0"/>
              </a:rPr>
              <a:t>impact study </a:t>
            </a:r>
            <a:r>
              <a:rPr lang="en-US" sz="2000" b="1" dirty="0" smtClean="0">
                <a:solidFill>
                  <a:srgbClr val="993300"/>
                </a:solidFill>
                <a:latin typeface="Footlight MT Light" pitchFamily="18" charset="0"/>
              </a:rPr>
              <a:t>of parks  &amp; recreational facilities </a:t>
            </a:r>
            <a:endParaRPr lang="en-US" sz="2000" b="1" dirty="0">
              <a:solidFill>
                <a:srgbClr val="993300"/>
              </a:solidFill>
              <a:latin typeface="Footlight MT Light" pitchFamily="18" charset="0"/>
            </a:endParaRPr>
          </a:p>
          <a:p>
            <a:endParaRPr lang="en-US" sz="1050" b="1" dirty="0">
              <a:solidFill>
                <a:srgbClr val="993300"/>
              </a:solidFill>
              <a:latin typeface="Footlight MT Light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>
                <a:solidFill>
                  <a:srgbClr val="993300"/>
                </a:solidFill>
                <a:latin typeface="Footlight MT Light" pitchFamily="18" charset="0"/>
              </a:rPr>
              <a:t>GIS data building 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>
              <a:solidFill>
                <a:srgbClr val="993300"/>
              </a:solidFill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5778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533400"/>
            <a:ext cx="86868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States’ success involving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f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ederal agency in SCORP development</a:t>
            </a:r>
          </a:p>
          <a:p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  <a:p>
            <a:r>
              <a:rPr lang="en-US" sz="2000" b="1" i="1" u="sng" dirty="0" smtClean="0">
                <a:solidFill>
                  <a:srgbClr val="993300"/>
                </a:solidFill>
                <a:latin typeface="Footlight MT Light" pitchFamily="18" charset="0"/>
              </a:rPr>
              <a:t>Mixed success; most respondents unsuccessful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993300"/>
                </a:solidFill>
                <a:latin typeface="Footlight MT Light" pitchFamily="18" charset="0"/>
              </a:rPr>
              <a:t>A state does want fed involvement – they get their own $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993300"/>
                </a:solidFill>
                <a:latin typeface="Footlight MT Light" pitchFamily="18" charset="0"/>
              </a:rPr>
              <a:t>Federal agencies actively engaged, others minimally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993300"/>
                </a:solidFill>
                <a:latin typeface="Footlight MT Light" pitchFamily="18" charset="0"/>
              </a:rPr>
              <a:t>Fed agencies do not see direct benefit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993300"/>
                </a:solidFill>
                <a:latin typeface="Footlight MT Light" pitchFamily="18" charset="0"/>
              </a:rPr>
              <a:t>State staffing loses led to less fed participation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b="1" dirty="0">
              <a:solidFill>
                <a:srgbClr val="993300"/>
              </a:solidFill>
              <a:latin typeface="Footlight MT Light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2000" b="1" dirty="0" smtClean="0">
              <a:solidFill>
                <a:srgbClr val="993300"/>
              </a:solidFill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02149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3722</TotalTime>
  <Words>1411</Words>
  <Application>Microsoft Office PowerPoint</Application>
  <PresentationFormat>On-screen Show (4:3)</PresentationFormat>
  <Paragraphs>221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Slide 1</vt:lpstr>
      <vt:lpstr>         SCORP Cycle &amp;  Priorities</vt:lpstr>
      <vt:lpstr>Funding SCORP Planning</vt:lpstr>
      <vt:lpstr>Federal Interagency  Council on Outdoor Recreation  (FICOR)</vt:lpstr>
      <vt:lpstr>Technical Planning Assistance </vt:lpstr>
      <vt:lpstr>Outdoor Recreation &amp; Conservation Cooperatives</vt:lpstr>
      <vt:lpstr>   Spatial Data &amp; Analyses</vt:lpstr>
      <vt:lpstr>         SCORP Content</vt:lpstr>
      <vt:lpstr>   SCORP Planning Options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Reframing the Role and Relevancy of Statewide Comprehensive Outdoor Recreation Plans</dc:title>
  <dc:creator>Glenn</dc:creator>
  <cp:lastModifiedBy>NASORLO</cp:lastModifiedBy>
  <cp:revision>71</cp:revision>
  <cp:lastPrinted>2012-10-01T20:11:26Z</cp:lastPrinted>
  <dcterms:created xsi:type="dcterms:W3CDTF">2012-04-07T15:44:57Z</dcterms:created>
  <dcterms:modified xsi:type="dcterms:W3CDTF">2012-10-11T16:32:01Z</dcterms:modified>
</cp:coreProperties>
</file>