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jpeg" ContentType="image/jpeg"/>
  <Default Extension="xml" ContentType="application/xml"/>
  <Override PartName="/ppt/slides/slide9.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11"/>
  </p:notesMasterIdLst>
  <p:sldIdLst>
    <p:sldId id="256" r:id="rId2"/>
    <p:sldId id="265" r:id="rId3"/>
    <p:sldId id="266" r:id="rId4"/>
    <p:sldId id="263" r:id="rId5"/>
    <p:sldId id="257" r:id="rId6"/>
    <p:sldId id="258" r:id="rId7"/>
    <p:sldId id="264" r:id="rId8"/>
    <p:sldId id="267" r:id="rId9"/>
    <p:sldId id="260"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SorterView">
  <p:normalViewPr>
    <p:restoredLeft sz="15620"/>
    <p:restoredTop sz="94660"/>
  </p:normalViewPr>
  <p:slideViewPr>
    <p:cSldViewPr snapToGrid="0" snapToObjects="1">
      <p:cViewPr varScale="1">
        <p:scale>
          <a:sx n="84" d="100"/>
          <a:sy n="84" d="100"/>
        </p:scale>
        <p:origin x="-1048" y="-112"/>
      </p:cViewPr>
      <p:guideLst>
        <p:guide orient="horz" pos="2160"/>
        <p:guide pos="2880"/>
      </p:guideLst>
    </p:cSldViewPr>
  </p:slideViewPr>
  <p:notesTextViewPr>
    <p:cViewPr>
      <p:scale>
        <a:sx n="100" d="100"/>
        <a:sy n="100" d="100"/>
      </p:scale>
      <p:origin x="0" y="0"/>
    </p:cViewPr>
  </p:notesTextViewPr>
  <p:sorterViewPr>
    <p:cViewPr>
      <p:scale>
        <a:sx n="141" d="100"/>
        <a:sy n="141" d="100"/>
      </p:scale>
      <p:origin x="0" y="1344"/>
    </p:cViewPr>
  </p:sorter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E8B523-4715-CF41-AA3E-D70B6D40556F}" type="datetimeFigureOut">
              <a:rPr lang="en-US" smtClean="0"/>
              <a:pPr/>
              <a:t>9/3/13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B01254-037B-EF4B-AB6F-7DCA8F1A0A6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E63245E8-637E-7944-8BE3-36F629163EE1}" type="slidenum">
              <a:rPr lang="en-US"/>
              <a:pPr/>
              <a:t>5</a:t>
            </a:fld>
            <a:endParaRPr 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7734355-1C92-2C4F-BD10-E17CAA5FCD76}" type="datetimeFigureOut">
              <a:rPr lang="en-US" smtClean="0"/>
              <a:pPr/>
              <a:t>9/3/13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50946E-6508-5947-B444-E90A11576D8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734355-1C92-2C4F-BD10-E17CAA5FCD76}" type="datetimeFigureOut">
              <a:rPr lang="en-US" smtClean="0"/>
              <a:pPr/>
              <a:t>9/3/13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50946E-6508-5947-B444-E90A11576D8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734355-1C92-2C4F-BD10-E17CAA5FCD76}" type="datetimeFigureOut">
              <a:rPr lang="en-US" smtClean="0"/>
              <a:pPr/>
              <a:t>9/3/13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50946E-6508-5947-B444-E90A11576D8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7734355-1C92-2C4F-BD10-E17CAA5FCD76}" type="datetimeFigureOut">
              <a:rPr lang="en-US" smtClean="0"/>
              <a:pPr/>
              <a:t>9/3/13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50946E-6508-5947-B444-E90A11576D8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7734355-1C92-2C4F-BD10-E17CAA5FCD76}" type="datetimeFigureOut">
              <a:rPr lang="en-US" smtClean="0"/>
              <a:pPr/>
              <a:t>9/3/13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50946E-6508-5947-B444-E90A11576D8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734355-1C92-2C4F-BD10-E17CAA5FCD76}" type="datetimeFigureOut">
              <a:rPr lang="en-US" smtClean="0"/>
              <a:pPr/>
              <a:t>9/3/13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50946E-6508-5947-B444-E90A11576D8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734355-1C92-2C4F-BD10-E17CAA5FCD76}" type="datetimeFigureOut">
              <a:rPr lang="en-US" smtClean="0"/>
              <a:pPr/>
              <a:t>9/3/13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50946E-6508-5947-B444-E90A11576D8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734355-1C92-2C4F-BD10-E17CAA5FCD76}" type="datetimeFigureOut">
              <a:rPr lang="en-US" smtClean="0"/>
              <a:pPr/>
              <a:t>9/3/13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50946E-6508-5947-B444-E90A11576D8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734355-1C92-2C4F-BD10-E17CAA5FCD76}" type="datetimeFigureOut">
              <a:rPr lang="en-US" smtClean="0"/>
              <a:pPr/>
              <a:t>9/3/13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50946E-6508-5947-B444-E90A11576D8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734355-1C92-2C4F-BD10-E17CAA5FCD76}" type="datetimeFigureOut">
              <a:rPr lang="en-US" smtClean="0"/>
              <a:pPr/>
              <a:t>9/3/13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50946E-6508-5947-B444-E90A11576D8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734355-1C92-2C4F-BD10-E17CAA5FCD76}" type="datetimeFigureOut">
              <a:rPr lang="en-US" smtClean="0"/>
              <a:pPr/>
              <a:t>9/3/13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50946E-6508-5947-B444-E90A11576D8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734355-1C92-2C4F-BD10-E17CAA5FCD76}" type="datetimeFigureOut">
              <a:rPr lang="en-US" smtClean="0"/>
              <a:pPr/>
              <a:t>9/3/13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50946E-6508-5947-B444-E90A11576D8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b="1" kern="1200">
          <a:solidFill>
            <a:srgbClr val="FF0000"/>
          </a:solidFill>
          <a:latin typeface="Garamond"/>
          <a:ea typeface="+mj-ea"/>
          <a:cs typeface="Garamond"/>
        </a:defRPr>
      </a:lvl1pPr>
    </p:titleStyle>
    <p:bodyStyle>
      <a:lvl1pPr marL="342900" indent="-342900" algn="l" defTabSz="457200" rtl="0" eaLnBrk="1" latinLnBrk="0" hangingPunct="1">
        <a:spcBef>
          <a:spcPct val="20000"/>
        </a:spcBef>
        <a:buFont typeface="Arial"/>
        <a:buChar char="•"/>
        <a:defRPr sz="3200" b="1" kern="1200">
          <a:solidFill>
            <a:srgbClr val="0000FF"/>
          </a:solidFill>
          <a:latin typeface="Garamond"/>
          <a:ea typeface="+mn-ea"/>
          <a:cs typeface="Garamond"/>
        </a:defRPr>
      </a:lvl1pPr>
      <a:lvl2pPr marL="742950" indent="-285750" algn="l" defTabSz="457200" rtl="0" eaLnBrk="1" latinLnBrk="0" hangingPunct="1">
        <a:spcBef>
          <a:spcPct val="20000"/>
        </a:spcBef>
        <a:buFont typeface="Arial"/>
        <a:buChar char="–"/>
        <a:defRPr sz="2800" b="1" kern="1200">
          <a:solidFill>
            <a:srgbClr val="0000FF"/>
          </a:solidFill>
          <a:latin typeface="Garamond"/>
          <a:ea typeface="+mn-ea"/>
          <a:cs typeface="Garamond"/>
        </a:defRPr>
      </a:lvl2pPr>
      <a:lvl3pPr marL="1143000" indent="-228600" algn="l" defTabSz="457200" rtl="0" eaLnBrk="1" latinLnBrk="0" hangingPunct="1">
        <a:spcBef>
          <a:spcPct val="20000"/>
        </a:spcBef>
        <a:buFont typeface="Arial"/>
        <a:buChar char="•"/>
        <a:defRPr sz="2400" b="1" kern="1200">
          <a:solidFill>
            <a:srgbClr val="0000FF"/>
          </a:solidFill>
          <a:latin typeface="Garamond"/>
          <a:ea typeface="+mn-ea"/>
          <a:cs typeface="Garamond"/>
        </a:defRPr>
      </a:lvl3pPr>
      <a:lvl4pPr marL="1600200" indent="-228600" algn="l" defTabSz="457200" rtl="0" eaLnBrk="1" latinLnBrk="0" hangingPunct="1">
        <a:spcBef>
          <a:spcPct val="20000"/>
        </a:spcBef>
        <a:buFont typeface="Arial"/>
        <a:buChar char="–"/>
        <a:defRPr sz="2000" b="1" kern="1200">
          <a:solidFill>
            <a:srgbClr val="0000FF"/>
          </a:solidFill>
          <a:latin typeface="Garamond"/>
          <a:ea typeface="+mn-ea"/>
          <a:cs typeface="Garamond"/>
        </a:defRPr>
      </a:lvl4pPr>
      <a:lvl5pPr marL="2057400" indent="-228600" algn="l" defTabSz="457200" rtl="0" eaLnBrk="1" latinLnBrk="0" hangingPunct="1">
        <a:spcBef>
          <a:spcPct val="20000"/>
        </a:spcBef>
        <a:buFont typeface="Arial"/>
        <a:buChar char="»"/>
        <a:defRPr sz="2000" b="1" kern="1200">
          <a:solidFill>
            <a:srgbClr val="0000FF"/>
          </a:solidFill>
          <a:latin typeface="Garamond"/>
          <a:ea typeface="+mn-ea"/>
          <a:cs typeface="Garamond"/>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LWCF</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common vision</a:t>
            </a:r>
            <a:endParaRPr lang="en-US" dirty="0"/>
          </a:p>
        </p:txBody>
      </p:sp>
      <p:sp>
        <p:nvSpPr>
          <p:cNvPr id="3" name="Content Placeholder 2"/>
          <p:cNvSpPr>
            <a:spLocks noGrp="1"/>
          </p:cNvSpPr>
          <p:nvPr>
            <p:ph idx="1"/>
          </p:nvPr>
        </p:nvSpPr>
        <p:spPr/>
        <p:txBody>
          <a:bodyPr/>
          <a:lstStyle/>
          <a:p>
            <a:r>
              <a:rPr lang="en-US" dirty="0" smtClean="0"/>
              <a:t>From wilderness to urban it gradually changes from an emphasis on land to an emphasis on people but its always about ecological and environmental sustainability</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solidFill>
                  <a:srgbClr val="FF0000"/>
                </a:solidFill>
                <a:latin typeface="Garamond"/>
                <a:cs typeface="Garamond"/>
              </a:rPr>
              <a:t>Collecting the stories/evidence</a:t>
            </a:r>
            <a:br>
              <a:rPr lang="en-US" b="1" dirty="0" smtClean="0">
                <a:solidFill>
                  <a:srgbClr val="FF0000"/>
                </a:solidFill>
                <a:latin typeface="Garamond"/>
                <a:cs typeface="Garamond"/>
              </a:rPr>
            </a:br>
            <a:r>
              <a:rPr lang="en-US" b="1" dirty="0" smtClean="0">
                <a:solidFill>
                  <a:srgbClr val="FF0000"/>
                </a:solidFill>
                <a:latin typeface="Garamond"/>
                <a:cs typeface="Garamond"/>
              </a:rPr>
              <a:t>The primary and secondary benefits</a:t>
            </a:r>
            <a:endParaRPr lang="en-US" b="1" dirty="0">
              <a:solidFill>
                <a:srgbClr val="FF0000"/>
              </a:solidFill>
              <a:latin typeface="Garamond"/>
              <a:cs typeface="Garamond"/>
            </a:endParaRPr>
          </a:p>
        </p:txBody>
      </p:sp>
      <p:sp>
        <p:nvSpPr>
          <p:cNvPr id="5" name="Content Placeholder 4"/>
          <p:cNvSpPr>
            <a:spLocks noGrp="1"/>
          </p:cNvSpPr>
          <p:nvPr>
            <p:ph idx="1"/>
          </p:nvPr>
        </p:nvSpPr>
        <p:spPr/>
        <p:txBody>
          <a:bodyPr>
            <a:normAutofit fontScale="85000" lnSpcReduction="20000"/>
          </a:bodyPr>
          <a:lstStyle/>
          <a:p>
            <a:r>
              <a:rPr lang="en-US" dirty="0" smtClean="0"/>
              <a:t>Interagency and organizational collaboration</a:t>
            </a:r>
          </a:p>
          <a:p>
            <a:pPr lvl="0"/>
            <a:r>
              <a:rPr lang="en-US" b="1" dirty="0" smtClean="0">
                <a:solidFill>
                  <a:srgbClr val="0000FF"/>
                </a:solidFill>
                <a:latin typeface="Garamond"/>
                <a:cs typeface="Garamond"/>
              </a:rPr>
              <a:t>Leveraging investment</a:t>
            </a:r>
          </a:p>
          <a:p>
            <a:pPr lvl="0"/>
            <a:r>
              <a:rPr lang="en-US" b="1" dirty="0" smtClean="0">
                <a:solidFill>
                  <a:srgbClr val="0000FF"/>
                </a:solidFill>
                <a:latin typeface="Garamond"/>
                <a:cs typeface="Garamond"/>
              </a:rPr>
              <a:t>Economic (tourism, employment, business development, maintenance, repurposing and revitalizing </a:t>
            </a:r>
            <a:r>
              <a:rPr lang="en-US" dirty="0" smtClean="0"/>
              <a:t>facilities </a:t>
            </a:r>
            <a:r>
              <a:rPr lang="en-US" smtClean="0"/>
              <a:t>and land</a:t>
            </a:r>
            <a:r>
              <a:rPr lang="en-US" b="1" smtClean="0">
                <a:solidFill>
                  <a:srgbClr val="0000FF"/>
                </a:solidFill>
                <a:latin typeface="Garamond"/>
                <a:cs typeface="Garamond"/>
              </a:rPr>
              <a:t>)</a:t>
            </a:r>
            <a:endParaRPr lang="en-US" b="1" dirty="0" smtClean="0">
              <a:solidFill>
                <a:srgbClr val="0000FF"/>
              </a:solidFill>
              <a:latin typeface="Garamond"/>
              <a:cs typeface="Garamond"/>
            </a:endParaRPr>
          </a:p>
          <a:p>
            <a:pPr lvl="0"/>
            <a:r>
              <a:rPr lang="en-US" b="1" dirty="0" smtClean="0">
                <a:solidFill>
                  <a:srgbClr val="0000FF"/>
                </a:solidFill>
                <a:latin typeface="Garamond"/>
                <a:cs typeface="Garamond"/>
              </a:rPr>
              <a:t>Political</a:t>
            </a:r>
          </a:p>
          <a:p>
            <a:pPr lvl="0"/>
            <a:r>
              <a:rPr lang="en-US" b="1" dirty="0" smtClean="0">
                <a:solidFill>
                  <a:srgbClr val="0000FF"/>
                </a:solidFill>
                <a:latin typeface="Garamond"/>
                <a:cs typeface="Garamond"/>
              </a:rPr>
              <a:t>Social: (Collective, familial, individuals)</a:t>
            </a:r>
          </a:p>
          <a:p>
            <a:pPr lvl="0"/>
            <a:r>
              <a:rPr lang="en-US" b="1" dirty="0">
                <a:solidFill>
                  <a:srgbClr val="0000FF"/>
                </a:solidFill>
                <a:latin typeface="Garamond"/>
                <a:cs typeface="Garamond"/>
              </a:rPr>
              <a:t>Cultural</a:t>
            </a:r>
          </a:p>
          <a:p>
            <a:pPr lvl="0"/>
            <a:r>
              <a:rPr lang="en-US" b="1" dirty="0">
                <a:solidFill>
                  <a:srgbClr val="0000FF"/>
                </a:solidFill>
                <a:latin typeface="Garamond"/>
                <a:cs typeface="Garamond"/>
              </a:rPr>
              <a:t>Environmental/</a:t>
            </a:r>
            <a:r>
              <a:rPr lang="en-US" b="1" dirty="0" smtClean="0">
                <a:solidFill>
                  <a:srgbClr val="0000FF"/>
                </a:solidFill>
                <a:latin typeface="Garamond"/>
                <a:cs typeface="Garamond"/>
              </a:rPr>
              <a:t>Scientific</a:t>
            </a:r>
          </a:p>
          <a:p>
            <a:pPr lvl="0"/>
            <a:r>
              <a:rPr lang="en-US" b="1" dirty="0" smtClean="0">
                <a:solidFill>
                  <a:srgbClr val="0000FF"/>
                </a:solidFill>
                <a:latin typeface="Garamond"/>
                <a:cs typeface="Garamond"/>
              </a:rPr>
              <a:t>Civic</a:t>
            </a:r>
          </a:p>
          <a:p>
            <a:pPr lvl="0"/>
            <a:r>
              <a:rPr lang="en-US" dirty="0" smtClean="0"/>
              <a:t>Spiritual</a:t>
            </a:r>
            <a:endParaRPr lang="en-US" b="1" dirty="0" smtClean="0">
              <a:solidFill>
                <a:srgbClr val="0000FF"/>
              </a:solidFill>
              <a:latin typeface="Garamond"/>
              <a:cs typeface="Garamond"/>
            </a:endParaRP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3782"/>
            <a:ext cx="8229600" cy="1116418"/>
          </a:xfrm>
        </p:spPr>
        <p:txBody>
          <a:bodyPr>
            <a:normAutofit/>
          </a:bodyPr>
          <a:lstStyle/>
          <a:p>
            <a:pPr lvl="0"/>
            <a:r>
              <a:rPr lang="en-US" sz="3200" dirty="0" smtClean="0"/>
              <a:t>To collect the compelling stories that celebrate the impact LWCF has had on our:</a:t>
            </a:r>
            <a:endParaRPr lang="en-US" sz="3200" dirty="0"/>
          </a:p>
        </p:txBody>
      </p:sp>
      <p:sp>
        <p:nvSpPr>
          <p:cNvPr id="3" name="Content Placeholder 2"/>
          <p:cNvSpPr>
            <a:spLocks noGrp="1"/>
          </p:cNvSpPr>
          <p:nvPr>
            <p:ph idx="1"/>
          </p:nvPr>
        </p:nvSpPr>
        <p:spPr>
          <a:xfrm>
            <a:off x="457200" y="1600200"/>
            <a:ext cx="8229600" cy="4961105"/>
          </a:xfrm>
        </p:spPr>
        <p:txBody>
          <a:bodyPr>
            <a:normAutofit fontScale="62500" lnSpcReduction="20000"/>
          </a:bodyPr>
          <a:lstStyle/>
          <a:p>
            <a:pPr>
              <a:buNone/>
            </a:pPr>
            <a:endParaRPr lang="en-US" dirty="0" smtClean="0"/>
          </a:p>
          <a:p>
            <a:r>
              <a:rPr lang="en-US" sz="3840" dirty="0" smtClean="0"/>
              <a:t>What did LWCF do? What do we know now that we didn’t know then? </a:t>
            </a:r>
          </a:p>
          <a:p>
            <a:r>
              <a:rPr lang="en-US" sz="3840" dirty="0" smtClean="0"/>
              <a:t>How do we create  languages that clearly illustrate to our varying stakeholder groups how LWCF has undeniable impacted there lives?</a:t>
            </a:r>
          </a:p>
          <a:p>
            <a:r>
              <a:rPr lang="en-US" sz="3840" dirty="0" smtClean="0"/>
              <a:t>Are </a:t>
            </a:r>
            <a:r>
              <a:rPr lang="en-US" sz="3840" dirty="0"/>
              <a:t>there new opportunities</a:t>
            </a:r>
            <a:r>
              <a:rPr lang="en-US" sz="3840" dirty="0" smtClean="0"/>
              <a:t>? What opportunities exist now that did not exist 50 years ago?</a:t>
            </a:r>
          </a:p>
          <a:p>
            <a:pPr lvl="0"/>
            <a:r>
              <a:rPr lang="en-US" sz="3840" dirty="0" smtClean="0"/>
              <a:t>Address known and unknown threats and pockets of resistance</a:t>
            </a:r>
          </a:p>
          <a:p>
            <a:pPr lvl="0"/>
            <a:r>
              <a:rPr lang="en-US" sz="3840" dirty="0" smtClean="0"/>
              <a:t>Clearly identify the benefits of reauthorization</a:t>
            </a:r>
          </a:p>
          <a:p>
            <a:pPr lvl="0"/>
            <a:r>
              <a:rPr lang="en-US" sz="3840" dirty="0" smtClean="0"/>
              <a:t>What are the consequences of not reauthorizing?</a:t>
            </a:r>
          </a:p>
          <a:p>
            <a:pPr lvl="0"/>
            <a:r>
              <a:rPr lang="en-US" sz="3840" dirty="0" smtClean="0"/>
              <a:t>How </a:t>
            </a:r>
            <a:r>
              <a:rPr lang="en-US" sz="3840" dirty="0"/>
              <a:t>will we respond to the belief that LWCF has done what it was suppose to do and is no longer needed?</a:t>
            </a:r>
            <a:endParaRPr lang="en-US" sz="3840"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Date Placeholder 3"/>
          <p:cNvSpPr>
            <a:spLocks noGrp="1"/>
          </p:cNvSpPr>
          <p:nvPr>
            <p:ph type="dt" sz="quarter" idx="10"/>
          </p:nvPr>
        </p:nvSpPr>
        <p:spPr>
          <a:noFill/>
        </p:spPr>
        <p:txBody>
          <a:bodyPr/>
          <a:lstStyle/>
          <a:p>
            <a:fld id="{9C4C250F-0676-D145-8AC2-FDB3448226A8}" type="datetime1">
              <a:rPr lang="en-US" b="1" smtClean="0">
                <a:latin typeface="Garamond"/>
                <a:cs typeface="Garamond"/>
              </a:rPr>
              <a:pPr/>
              <a:t>9/3/13</a:t>
            </a:fld>
            <a:endParaRPr lang="en-US" b="1" smtClean="0">
              <a:latin typeface="Garamond"/>
              <a:cs typeface="Garamond"/>
            </a:endParaRPr>
          </a:p>
        </p:txBody>
      </p:sp>
      <p:sp>
        <p:nvSpPr>
          <p:cNvPr id="33795" name="Footer Placeholder 4"/>
          <p:cNvSpPr>
            <a:spLocks noGrp="1"/>
          </p:cNvSpPr>
          <p:nvPr>
            <p:ph type="ftr" sz="quarter" idx="11"/>
          </p:nvPr>
        </p:nvSpPr>
        <p:spPr>
          <a:noFill/>
        </p:spPr>
        <p:txBody>
          <a:bodyPr/>
          <a:lstStyle/>
          <a:p>
            <a:r>
              <a:rPr lang="en-US" b="1" smtClean="0">
                <a:latin typeface="Garamond"/>
                <a:cs typeface="Garamond"/>
              </a:rPr>
              <a:t>Mickey Fearn -- "SYNAPSE"  </a:t>
            </a:r>
            <a:endParaRPr lang="en-US" b="1" smtClean="0">
              <a:solidFill>
                <a:schemeClr val="tx1"/>
              </a:solidFill>
              <a:latin typeface="Garamond"/>
              <a:cs typeface="Garamond"/>
            </a:endParaRPr>
          </a:p>
        </p:txBody>
      </p:sp>
      <p:sp>
        <p:nvSpPr>
          <p:cNvPr id="33796" name="Slide Number Placeholder 5"/>
          <p:cNvSpPr>
            <a:spLocks noGrp="1"/>
          </p:cNvSpPr>
          <p:nvPr>
            <p:ph type="sldNum" sz="quarter" idx="12"/>
          </p:nvPr>
        </p:nvSpPr>
        <p:spPr>
          <a:noFill/>
        </p:spPr>
        <p:txBody>
          <a:bodyPr/>
          <a:lstStyle/>
          <a:p>
            <a:fld id="{13951361-4015-0144-8BB9-6EA3B5B5308E}" type="slidenum">
              <a:rPr lang="en-US" b="1" smtClean="0">
                <a:latin typeface="Garamond"/>
                <a:cs typeface="Garamond"/>
              </a:rPr>
              <a:pPr/>
              <a:t>5</a:t>
            </a:fld>
            <a:endParaRPr lang="en-US" b="1" smtClean="0">
              <a:latin typeface="Garamond"/>
              <a:cs typeface="Garamond"/>
            </a:endParaRPr>
          </a:p>
        </p:txBody>
      </p:sp>
      <p:sp>
        <p:nvSpPr>
          <p:cNvPr id="33797" name="Rectangle 2"/>
          <p:cNvSpPr>
            <a:spLocks noGrp="1" noChangeArrowheads="1"/>
          </p:cNvSpPr>
          <p:nvPr>
            <p:ph type="title"/>
          </p:nvPr>
        </p:nvSpPr>
        <p:spPr>
          <a:xfrm>
            <a:off x="685800" y="304800"/>
            <a:ext cx="7772400" cy="1143000"/>
          </a:xfrm>
        </p:spPr>
        <p:txBody>
          <a:bodyPr/>
          <a:lstStyle/>
          <a:p>
            <a:r>
              <a:rPr lang="en-US" b="1" dirty="0">
                <a:solidFill>
                  <a:srgbClr val="CE0053"/>
                </a:solidFill>
                <a:latin typeface="Garamond"/>
                <a:cs typeface="Garamond"/>
              </a:rPr>
              <a:t>ROLES OF GOVERNMENT</a:t>
            </a:r>
            <a:endParaRPr lang="en-US" b="1" dirty="0">
              <a:latin typeface="Garamond"/>
              <a:cs typeface="Garamond"/>
            </a:endParaRPr>
          </a:p>
        </p:txBody>
      </p:sp>
      <p:sp>
        <p:nvSpPr>
          <p:cNvPr id="33798" name="Rectangle 3"/>
          <p:cNvSpPr>
            <a:spLocks noGrp="1" noChangeArrowheads="1"/>
          </p:cNvSpPr>
          <p:nvPr>
            <p:ph type="body" idx="1"/>
          </p:nvPr>
        </p:nvSpPr>
        <p:spPr>
          <a:xfrm>
            <a:off x="457200" y="1295400"/>
            <a:ext cx="8305800" cy="5029200"/>
          </a:xfrm>
        </p:spPr>
        <p:txBody>
          <a:bodyPr>
            <a:normAutofit lnSpcReduction="10000"/>
          </a:bodyPr>
          <a:lstStyle/>
          <a:p>
            <a:pPr>
              <a:lnSpc>
                <a:spcPct val="115000"/>
              </a:lnSpc>
            </a:pPr>
            <a:r>
              <a:rPr lang="en-US" sz="2400" b="1" dirty="0">
                <a:solidFill>
                  <a:srgbClr val="0000FF"/>
                </a:solidFill>
                <a:latin typeface="Garamond"/>
                <a:cs typeface="Garamond"/>
              </a:rPr>
              <a:t>Protect the lives, property, and rights of citizens</a:t>
            </a:r>
          </a:p>
          <a:p>
            <a:pPr>
              <a:lnSpc>
                <a:spcPct val="115000"/>
              </a:lnSpc>
            </a:pPr>
            <a:r>
              <a:rPr lang="en-US" sz="2400" b="1" dirty="0">
                <a:solidFill>
                  <a:srgbClr val="0000FF"/>
                </a:solidFill>
                <a:latin typeface="Garamond"/>
                <a:cs typeface="Garamond"/>
              </a:rPr>
              <a:t>Protect, &amp; insure the wise use of, the environment -- balancing environment as economics, art, habitat, science, spirit, etc.</a:t>
            </a:r>
          </a:p>
          <a:p>
            <a:pPr>
              <a:lnSpc>
                <a:spcPct val="115000"/>
              </a:lnSpc>
            </a:pPr>
            <a:r>
              <a:rPr lang="en-US" sz="2400" b="1" dirty="0">
                <a:solidFill>
                  <a:srgbClr val="0000FF"/>
                </a:solidFill>
                <a:latin typeface="Garamond"/>
                <a:cs typeface="Garamond"/>
              </a:rPr>
              <a:t>Minimize suffering--provide a safety net</a:t>
            </a:r>
          </a:p>
          <a:p>
            <a:pPr>
              <a:lnSpc>
                <a:spcPct val="115000"/>
              </a:lnSpc>
            </a:pPr>
            <a:r>
              <a:rPr lang="en-US" sz="2400" b="1" dirty="0">
                <a:solidFill>
                  <a:srgbClr val="0000FF"/>
                </a:solidFill>
                <a:latin typeface="Garamond"/>
                <a:cs typeface="Garamond"/>
              </a:rPr>
              <a:t>Enrich the lives of citizens through education, arts, and recreation--provide experiences that encourage lifelong creativity, fitness and learning</a:t>
            </a:r>
          </a:p>
          <a:p>
            <a:pPr>
              <a:lnSpc>
                <a:spcPct val="115000"/>
              </a:lnSpc>
            </a:pPr>
            <a:r>
              <a:rPr lang="en-US" sz="2400" b="1" dirty="0">
                <a:solidFill>
                  <a:srgbClr val="0000FF"/>
                </a:solidFill>
                <a:latin typeface="Garamond"/>
                <a:cs typeface="Garamond"/>
              </a:rPr>
              <a:t>Promote citizenship, create and sustain community spirit, pride, &amp; civility</a:t>
            </a:r>
          </a:p>
          <a:p>
            <a:pPr>
              <a:lnSpc>
                <a:spcPct val="115000"/>
              </a:lnSpc>
            </a:pPr>
            <a:r>
              <a:rPr lang="en-US" sz="2400" b="1" dirty="0">
                <a:solidFill>
                  <a:srgbClr val="0000FF"/>
                </a:solidFill>
                <a:latin typeface="Garamond"/>
                <a:cs typeface="Garamond"/>
              </a:rPr>
              <a:t>Ensure the economic vitality of the jurisdiction</a:t>
            </a:r>
          </a:p>
          <a:p>
            <a:pPr>
              <a:lnSpc>
                <a:spcPct val="90000"/>
              </a:lnSpc>
            </a:pPr>
            <a:endParaRPr lang="en-US" sz="2400" dirty="0">
              <a:latin typeface="Garamond"/>
              <a:cs typeface="Garamon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Title 15"/>
          <p:cNvSpPr>
            <a:spLocks noGrp="1"/>
          </p:cNvSpPr>
          <p:nvPr>
            <p:ph type="title"/>
          </p:nvPr>
        </p:nvSpPr>
        <p:spPr>
          <a:xfrm>
            <a:off x="685800" y="381000"/>
            <a:ext cx="7772400" cy="1371600"/>
          </a:xfrm>
        </p:spPr>
        <p:txBody>
          <a:bodyPr>
            <a:normAutofit fontScale="90000"/>
          </a:bodyPr>
          <a:lstStyle/>
          <a:p>
            <a:r>
              <a:rPr lang="en-US" sz="2800" dirty="0" smtClean="0">
                <a:latin typeface="Garamond"/>
                <a:cs typeface="Garamond"/>
              </a:rPr>
              <a:t>The focus of parks and recreation agencies and professionals is to inspire us to:</a:t>
            </a:r>
            <a:r>
              <a:rPr lang="en-US" dirty="0" smtClean="0">
                <a:latin typeface="Garamond"/>
                <a:cs typeface="Garamond"/>
              </a:rPr>
              <a:t/>
            </a:r>
            <a:br>
              <a:rPr lang="en-US" dirty="0" smtClean="0">
                <a:latin typeface="Garamond"/>
                <a:cs typeface="Garamond"/>
              </a:rPr>
            </a:br>
            <a:endParaRPr lang="en-US" dirty="0" smtClean="0">
              <a:latin typeface="Garamond"/>
              <a:cs typeface="Garamond"/>
            </a:endParaRPr>
          </a:p>
        </p:txBody>
      </p:sp>
      <p:sp>
        <p:nvSpPr>
          <p:cNvPr id="35843" name="Content Placeholder 8"/>
          <p:cNvSpPr>
            <a:spLocks noGrp="1"/>
          </p:cNvSpPr>
          <p:nvPr>
            <p:ph idx="1"/>
          </p:nvPr>
        </p:nvSpPr>
        <p:spPr>
          <a:xfrm>
            <a:off x="457200" y="1360640"/>
            <a:ext cx="8229600" cy="4765524"/>
          </a:xfrm>
        </p:spPr>
        <p:txBody>
          <a:bodyPr>
            <a:normAutofit fontScale="25000" lnSpcReduction="20000"/>
          </a:bodyPr>
          <a:lstStyle/>
          <a:p>
            <a:r>
              <a:rPr lang="en-US" sz="7200" dirty="0" smtClean="0">
                <a:latin typeface="Garamond"/>
                <a:cs typeface="Garamond"/>
              </a:rPr>
              <a:t>Civility</a:t>
            </a:r>
          </a:p>
          <a:p>
            <a:r>
              <a:rPr lang="en-US" sz="7200" dirty="0" smtClean="0">
                <a:latin typeface="Garamond"/>
                <a:cs typeface="Garamond"/>
              </a:rPr>
              <a:t>Physical, spiritual, and emotional health:</a:t>
            </a:r>
          </a:p>
          <a:p>
            <a:r>
              <a:rPr lang="en-US" sz="7200" dirty="0" smtClean="0">
                <a:latin typeface="Garamond"/>
                <a:cs typeface="Garamond"/>
              </a:rPr>
              <a:t>Environmental Stewardship: Connecting them with their natural world understanding of their neighborhoods as eco-systems and habitat</a:t>
            </a:r>
          </a:p>
          <a:p>
            <a:r>
              <a:rPr lang="en-US" sz="7200" dirty="0" smtClean="0">
                <a:latin typeface="Garamond"/>
                <a:cs typeface="Garamond"/>
              </a:rPr>
              <a:t>Ensure their lifestyles and choices are compatible with or environment</a:t>
            </a:r>
          </a:p>
          <a:p>
            <a:r>
              <a:rPr lang="en-US" sz="7200" dirty="0" smtClean="0">
                <a:latin typeface="Garamond"/>
                <a:cs typeface="Garamond"/>
              </a:rPr>
              <a:t>Expand their worlds--Contributing to their discovering, refining and sharing their gifts and expanding their recreation, educational, avocational and career options, </a:t>
            </a:r>
          </a:p>
          <a:p>
            <a:r>
              <a:rPr lang="en-US" sz="7200" dirty="0" smtClean="0">
                <a:latin typeface="Garamond"/>
                <a:cs typeface="Garamond"/>
              </a:rPr>
              <a:t>Civic stewardship Civic engagement Big citizenship and service</a:t>
            </a:r>
          </a:p>
          <a:p>
            <a:r>
              <a:rPr lang="en-US" sz="7200" dirty="0" smtClean="0">
                <a:latin typeface="Garamond"/>
                <a:cs typeface="Garamond"/>
              </a:rPr>
              <a:t>Understand the significance and connection to natural and cultural heritage to their lives</a:t>
            </a:r>
          </a:p>
          <a:p>
            <a:r>
              <a:rPr lang="en-US" sz="7200" dirty="0" smtClean="0">
                <a:latin typeface="Garamond"/>
                <a:cs typeface="Garamond"/>
              </a:rPr>
              <a:t>Breaking the restrictive cycles of poverty, racism, and low expectations that currently result in reductionism keep many of our citizens citizens performing at less than their potential</a:t>
            </a:r>
          </a:p>
          <a:p>
            <a:r>
              <a:rPr lang="en-US" sz="7200" dirty="0" smtClean="0">
                <a:latin typeface="Garamond"/>
                <a:cs typeface="Garamond"/>
              </a:rPr>
              <a:t>Develop the abilities required to live powerfully in demographically, culturally and ethnically diverse communities. To participate fully and powerfully in ethnically, culturally, and demographically complex communities, and experience the difference in their communities as assets full of possibilities for enrichment and growth. </a:t>
            </a:r>
          </a:p>
          <a:p>
            <a:r>
              <a:rPr lang="en-US" sz="7200" dirty="0" smtClean="0">
                <a:latin typeface="Garamond"/>
                <a:cs typeface="Garamond"/>
              </a:rPr>
              <a:t> </a:t>
            </a:r>
          </a:p>
          <a:p>
            <a:endParaRPr lang="en-US" dirty="0" smtClean="0">
              <a:latin typeface="Garamond"/>
              <a:cs typeface="Garamond"/>
            </a:endParaRPr>
          </a:p>
        </p:txBody>
      </p:sp>
      <p:sp>
        <p:nvSpPr>
          <p:cNvPr id="35844" name="Date Placeholder 3"/>
          <p:cNvSpPr>
            <a:spLocks noGrp="1"/>
          </p:cNvSpPr>
          <p:nvPr>
            <p:ph type="dt" sz="quarter" idx="10"/>
          </p:nvPr>
        </p:nvSpPr>
        <p:spPr>
          <a:noFill/>
        </p:spPr>
        <p:txBody>
          <a:bodyPr/>
          <a:lstStyle/>
          <a:p>
            <a:fld id="{18A91C08-E2AE-D741-BD6C-1FEAC5BA513E}" type="datetime1">
              <a:rPr lang="en-US" smtClean="0">
                <a:latin typeface="Garamond"/>
                <a:cs typeface="Garamond"/>
              </a:rPr>
              <a:pPr/>
              <a:t>9/3/13</a:t>
            </a:fld>
            <a:endParaRPr lang="en-US" smtClean="0">
              <a:latin typeface="Garamond"/>
              <a:cs typeface="Garamond"/>
            </a:endParaRPr>
          </a:p>
        </p:txBody>
      </p:sp>
      <p:sp>
        <p:nvSpPr>
          <p:cNvPr id="35845" name="Footer Placeholder 4"/>
          <p:cNvSpPr>
            <a:spLocks noGrp="1"/>
          </p:cNvSpPr>
          <p:nvPr>
            <p:ph type="ftr" sz="quarter" idx="11"/>
          </p:nvPr>
        </p:nvSpPr>
        <p:spPr>
          <a:noFill/>
        </p:spPr>
        <p:txBody>
          <a:bodyPr/>
          <a:lstStyle/>
          <a:p>
            <a:r>
              <a:rPr lang="en-US" smtClean="0">
                <a:latin typeface="Garamond"/>
                <a:cs typeface="Garamond"/>
              </a:rPr>
              <a:t>Mickey Fearn -- "SYNAPSE"  </a:t>
            </a:r>
          </a:p>
        </p:txBody>
      </p:sp>
      <p:sp>
        <p:nvSpPr>
          <p:cNvPr id="35846" name="Slide Number Placeholder 5"/>
          <p:cNvSpPr>
            <a:spLocks noGrp="1"/>
          </p:cNvSpPr>
          <p:nvPr>
            <p:ph type="sldNum" sz="quarter" idx="12"/>
          </p:nvPr>
        </p:nvSpPr>
        <p:spPr>
          <a:noFill/>
        </p:spPr>
        <p:txBody>
          <a:bodyPr/>
          <a:lstStyle/>
          <a:p>
            <a:fld id="{AF0EDB03-223D-624A-9757-F1CFB2E28407}" type="slidenum">
              <a:rPr lang="en-US" smtClean="0">
                <a:latin typeface="Garamond"/>
                <a:cs typeface="Garamond"/>
              </a:rPr>
              <a:pPr/>
              <a:t>6</a:t>
            </a:fld>
            <a:endParaRPr lang="en-US" smtClean="0">
              <a:latin typeface="Garamond"/>
              <a:cs typeface="Garamon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narrative</a:t>
            </a: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a:t>To mobilize the broadest possible constituency in support of reauthorization</a:t>
            </a:r>
          </a:p>
          <a:p>
            <a:pPr lvl="0"/>
            <a:r>
              <a:rPr lang="en-US" dirty="0"/>
              <a:t>Increase the variety and number of stakeholders</a:t>
            </a:r>
          </a:p>
          <a:p>
            <a:pPr lvl="0"/>
            <a:r>
              <a:rPr lang="en-US" dirty="0"/>
              <a:t>Create broader awareness of the impact of LWCF for the last 50 years</a:t>
            </a:r>
          </a:p>
          <a:p>
            <a:pPr lvl="0"/>
            <a:r>
              <a:rPr lang="en-US" dirty="0"/>
              <a:t>Identify on what we all agree?</a:t>
            </a:r>
          </a:p>
          <a:p>
            <a:pPr lvl="0"/>
            <a:r>
              <a:rPr lang="en-US" dirty="0"/>
              <a:t>To eliminate territoriality</a:t>
            </a:r>
          </a:p>
          <a:p>
            <a:pPr lvl="0"/>
            <a:r>
              <a:rPr lang="en-US" dirty="0"/>
              <a:t>To unify the support base</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LWCF</a:t>
            </a:r>
            <a:endParaRPr lang="en-US" dirty="0"/>
          </a:p>
        </p:txBody>
      </p:sp>
      <p:sp>
        <p:nvSpPr>
          <p:cNvPr id="3" name="Content Placeholder 2"/>
          <p:cNvSpPr>
            <a:spLocks noGrp="1"/>
          </p:cNvSpPr>
          <p:nvPr>
            <p:ph sz="half" idx="1"/>
          </p:nvPr>
        </p:nvSpPr>
        <p:spPr/>
        <p:txBody>
          <a:bodyPr>
            <a:normAutofit fontScale="85000" lnSpcReduction="20000"/>
          </a:bodyPr>
          <a:lstStyle/>
          <a:p>
            <a:r>
              <a:rPr lang="en-US" sz="2824" dirty="0"/>
              <a:t>Common Core </a:t>
            </a:r>
            <a:r>
              <a:rPr lang="en-US" sz="2824" dirty="0" smtClean="0"/>
              <a:t>Values</a:t>
            </a:r>
          </a:p>
          <a:p>
            <a:r>
              <a:rPr lang="en-US" sz="2824" dirty="0" smtClean="0"/>
              <a:t>Committed </a:t>
            </a:r>
            <a:r>
              <a:rPr lang="en-US" sz="2824" dirty="0"/>
              <a:t>people and </a:t>
            </a:r>
            <a:r>
              <a:rPr lang="en-US" sz="2824" dirty="0" smtClean="0"/>
              <a:t>principles</a:t>
            </a:r>
          </a:p>
          <a:p>
            <a:r>
              <a:rPr lang="en-US" sz="2824" dirty="0" smtClean="0"/>
              <a:t>An </a:t>
            </a:r>
            <a:r>
              <a:rPr lang="en-US" sz="2824" dirty="0"/>
              <a:t>enormous </a:t>
            </a:r>
            <a:r>
              <a:rPr lang="en-US" sz="2824" dirty="0" smtClean="0"/>
              <a:t>asset</a:t>
            </a:r>
          </a:p>
          <a:p>
            <a:r>
              <a:rPr lang="en-US" sz="2824" dirty="0" smtClean="0"/>
              <a:t>Bi</a:t>
            </a:r>
            <a:r>
              <a:rPr lang="en-US" sz="2824" dirty="0"/>
              <a:t>-</a:t>
            </a:r>
            <a:r>
              <a:rPr lang="en-US" sz="2824" dirty="0" smtClean="0"/>
              <a:t>partisan</a:t>
            </a:r>
          </a:p>
          <a:p>
            <a:r>
              <a:rPr lang="en-US" sz="2824" dirty="0" smtClean="0"/>
              <a:t>High polling numbers among all demographics</a:t>
            </a:r>
          </a:p>
          <a:p>
            <a:r>
              <a:rPr lang="en-US" sz="2824" dirty="0" smtClean="0"/>
              <a:t>Local and national impacts</a:t>
            </a:r>
          </a:p>
          <a:p>
            <a:r>
              <a:rPr lang="en-US" sz="2824" dirty="0" smtClean="0"/>
              <a:t>Willingness to tax themselves</a:t>
            </a:r>
          </a:p>
          <a:p>
            <a:r>
              <a:rPr lang="en-US" sz="2824" dirty="0" smtClean="0"/>
              <a:t>Civic engagement, voluntarism and Stewardship</a:t>
            </a:r>
          </a:p>
          <a:p>
            <a:endParaRPr lang="en-US" dirty="0" smtClean="0"/>
          </a:p>
        </p:txBody>
      </p:sp>
      <p:sp>
        <p:nvSpPr>
          <p:cNvPr id="4" name="Content Placeholder 3"/>
          <p:cNvSpPr>
            <a:spLocks noGrp="1"/>
          </p:cNvSpPr>
          <p:nvPr>
            <p:ph sz="half" idx="2"/>
          </p:nvPr>
        </p:nvSpPr>
        <p:spPr/>
        <p:txBody>
          <a:bodyPr>
            <a:noAutofit/>
          </a:bodyPr>
          <a:lstStyle/>
          <a:p>
            <a:pPr indent="0">
              <a:spcBef>
                <a:spcPts val="0"/>
              </a:spcBef>
            </a:pPr>
            <a:r>
              <a:rPr lang="en-US" sz="2400" dirty="0" smtClean="0"/>
              <a:t>Employment</a:t>
            </a:r>
          </a:p>
          <a:p>
            <a:pPr indent="0">
              <a:spcBef>
                <a:spcPts val="0"/>
              </a:spcBef>
            </a:pPr>
            <a:r>
              <a:rPr lang="en-US" sz="2400" dirty="0" smtClean="0"/>
              <a:t>Patriotic</a:t>
            </a:r>
          </a:p>
          <a:p>
            <a:pPr indent="0">
              <a:spcBef>
                <a:spcPts val="0"/>
              </a:spcBef>
            </a:pPr>
            <a:r>
              <a:rPr lang="en-US" sz="2400" dirty="0" smtClean="0"/>
              <a:t>Transcendent</a:t>
            </a:r>
          </a:p>
          <a:p>
            <a:pPr indent="0">
              <a:spcBef>
                <a:spcPts val="0"/>
              </a:spcBef>
            </a:pPr>
            <a:r>
              <a:rPr lang="en-US" sz="2400" dirty="0" smtClean="0"/>
              <a:t>Health</a:t>
            </a:r>
          </a:p>
          <a:p>
            <a:pPr indent="0">
              <a:spcBef>
                <a:spcPts val="0"/>
              </a:spcBef>
            </a:pPr>
            <a:r>
              <a:rPr lang="en-US" sz="2400" dirty="0" smtClean="0"/>
              <a:t>Transformative</a:t>
            </a:r>
          </a:p>
          <a:p>
            <a:pPr indent="0">
              <a:spcBef>
                <a:spcPts val="0"/>
              </a:spcBef>
            </a:pPr>
            <a:r>
              <a:rPr lang="en-US" sz="2400" dirty="0" smtClean="0"/>
              <a:t>Educational</a:t>
            </a:r>
          </a:p>
          <a:p>
            <a:pPr indent="0">
              <a:spcBef>
                <a:spcPts val="0"/>
              </a:spcBef>
            </a:pPr>
            <a:r>
              <a:rPr lang="en-US" sz="2400" dirty="0" smtClean="0"/>
              <a:t>Youth Development</a:t>
            </a:r>
          </a:p>
          <a:p>
            <a:pPr indent="0">
              <a:spcBef>
                <a:spcPts val="0"/>
              </a:spcBef>
            </a:pPr>
            <a:r>
              <a:rPr lang="en-US" sz="2400" dirty="0" smtClean="0"/>
              <a:t>Spiritual</a:t>
            </a:r>
          </a:p>
          <a:p>
            <a:pPr indent="0">
              <a:spcBef>
                <a:spcPts val="0"/>
              </a:spcBef>
            </a:pPr>
            <a:r>
              <a:rPr lang="en-US" sz="2400" dirty="0" smtClean="0"/>
              <a:t>Moral</a:t>
            </a:r>
          </a:p>
          <a:p>
            <a:pPr indent="0">
              <a:spcBef>
                <a:spcPts val="0"/>
              </a:spcBef>
            </a:pPr>
            <a:r>
              <a:rPr lang="en-US" sz="2400" dirty="0" smtClean="0"/>
              <a:t>Economic</a:t>
            </a:r>
          </a:p>
          <a:p>
            <a:pPr indent="0">
              <a:spcBef>
                <a:spcPts val="0"/>
              </a:spcBef>
            </a:pPr>
            <a:r>
              <a:rPr lang="en-US" sz="2400" dirty="0" smtClean="0"/>
              <a:t>Environmental</a:t>
            </a:r>
          </a:p>
          <a:p>
            <a:endParaRPr lang="en-US" sz="2400" dirty="0" smtClean="0"/>
          </a:p>
          <a:p>
            <a:r>
              <a:rPr lang="en-US" sz="2400" dirty="0" smtClean="0"/>
              <a:t> </a:t>
            </a:r>
            <a:endParaRPr 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Groups we have to engage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Universities and other educational institutions</a:t>
            </a:r>
          </a:p>
          <a:p>
            <a:r>
              <a:rPr lang="en-US" dirty="0" smtClean="0"/>
              <a:t>Community non-profits with political power and who know how to organize</a:t>
            </a:r>
          </a:p>
          <a:p>
            <a:r>
              <a:rPr lang="en-US" dirty="0" smtClean="0"/>
              <a:t>Adversaries: in and out of the “tent”</a:t>
            </a:r>
          </a:p>
          <a:p>
            <a:r>
              <a:rPr lang="en-US" dirty="0" smtClean="0"/>
              <a:t>Cynics</a:t>
            </a:r>
          </a:p>
          <a:p>
            <a:r>
              <a:rPr lang="en-US" dirty="0" smtClean="0"/>
              <a:t>The indifferent</a:t>
            </a:r>
          </a:p>
          <a:p>
            <a:r>
              <a:rPr lang="en-US" dirty="0" smtClean="0"/>
              <a:t>The unaware: The millions of citizen to whom we are invisible</a:t>
            </a:r>
          </a:p>
          <a:p>
            <a:r>
              <a:rPr lang="en-US" dirty="0" smtClean="0"/>
              <a:t>Passive supporters</a:t>
            </a:r>
          </a:p>
          <a:p>
            <a:r>
              <a:rPr lang="en-US" dirty="0" smtClean="0"/>
              <a:t>Active engaged supporters</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80</TotalTime>
  <Words>635</Words>
  <Application>Microsoft Macintosh PowerPoint</Application>
  <PresentationFormat>On-screen Show (4:3)</PresentationFormat>
  <Paragraphs>85</Paragraphs>
  <Slides>9</Slides>
  <Notes>1</Notes>
  <HiddenSlides>0</HiddenSlides>
  <MMClips>0</MMClips>
  <ScaleCrop>false</ScaleCrop>
  <HeadingPairs>
    <vt:vector size="4" baseType="variant">
      <vt:variant>
        <vt:lpstr>Design Template</vt:lpstr>
      </vt:variant>
      <vt:variant>
        <vt:i4>1</vt:i4>
      </vt:variant>
      <vt:variant>
        <vt:lpstr>Slide Titles</vt:lpstr>
      </vt:variant>
      <vt:variant>
        <vt:i4>9</vt:i4>
      </vt:variant>
    </vt:vector>
  </HeadingPairs>
  <TitlesOfParts>
    <vt:vector size="10" baseType="lpstr">
      <vt:lpstr>Office Theme</vt:lpstr>
      <vt:lpstr>LWCF</vt:lpstr>
      <vt:lpstr>The common vision</vt:lpstr>
      <vt:lpstr>Collecting the stories/evidence The primary and secondary benefits</vt:lpstr>
      <vt:lpstr>To collect the compelling stories that celebrate the impact LWCF has had on our:</vt:lpstr>
      <vt:lpstr>ROLES OF GOVERNMENT</vt:lpstr>
      <vt:lpstr>The focus of parks and recreation agencies and professionals is to inspire us to: </vt:lpstr>
      <vt:lpstr>The narrative</vt:lpstr>
      <vt:lpstr>LWCF</vt:lpstr>
      <vt:lpstr>Groups we have to engage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LWCF</dc:title>
  <dc:creator>Milton Fearn</dc:creator>
  <cp:lastModifiedBy>Milton Fearn</cp:lastModifiedBy>
  <cp:revision>3</cp:revision>
  <dcterms:created xsi:type="dcterms:W3CDTF">2013-09-03T16:27:44Z</dcterms:created>
  <dcterms:modified xsi:type="dcterms:W3CDTF">2013-09-03T16:29:55Z</dcterms:modified>
</cp:coreProperties>
</file>