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1" r:id="rId2"/>
  </p:sldMasterIdLst>
  <p:notesMasterIdLst>
    <p:notesMasterId r:id="rId15"/>
  </p:notesMasterIdLst>
  <p:handoutMasterIdLst>
    <p:handoutMasterId r:id="rId16"/>
  </p:handoutMasterIdLst>
  <p:sldIdLst>
    <p:sldId id="308" r:id="rId3"/>
    <p:sldId id="298" r:id="rId4"/>
    <p:sldId id="309" r:id="rId5"/>
    <p:sldId id="354" r:id="rId6"/>
    <p:sldId id="350" r:id="rId7"/>
    <p:sldId id="347" r:id="rId8"/>
    <p:sldId id="348" r:id="rId9"/>
    <p:sldId id="352" r:id="rId10"/>
    <p:sldId id="349" r:id="rId11"/>
    <p:sldId id="353" r:id="rId12"/>
    <p:sldId id="355" r:id="rId13"/>
    <p:sldId id="351" r:id="rId14"/>
  </p:sldIdLst>
  <p:sldSz cx="9144000" cy="6858000" type="screen4x3"/>
  <p:notesSz cx="6985000" cy="9271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FF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65" autoAdjust="0"/>
  </p:normalViewPr>
  <p:slideViewPr>
    <p:cSldViewPr>
      <p:cViewPr>
        <p:scale>
          <a:sx n="60" d="100"/>
          <a:sy n="60" d="100"/>
        </p:scale>
        <p:origin x="-1656" y="-228"/>
      </p:cViewPr>
      <p:guideLst>
        <p:guide orient="horz" pos="999"/>
        <p:guide pos="3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9225" y="0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7450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9225" y="8807450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"/>
              </a:defRPr>
            </a:lvl1pPr>
          </a:lstStyle>
          <a:p>
            <a:pPr>
              <a:defRPr/>
            </a:pPr>
            <a:fld id="{D9807272-6B19-4054-9DC4-37B5D112C9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524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03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5105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/>
              </a:defRPr>
            </a:lvl1pPr>
          </a:lstStyle>
          <a:p>
            <a:pPr>
              <a:defRPr/>
            </a:pPr>
            <a:fld id="{384293F2-FCB2-453A-A92D-86CB9B413D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527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E13ABF6C-86BA-4258-91F6-CBFE12FCB717}" type="slidenum">
              <a:rPr lang="en-US" altLang="en-US" sz="1200" smtClean="0">
                <a:latin typeface="Times"/>
              </a:rPr>
              <a:pPr/>
              <a:t>2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058204E2-0FA7-43FA-8E98-8CCE40388AD3}" type="slidenum">
              <a:rPr lang="en-US" altLang="en-US" sz="1200" smtClean="0">
                <a:latin typeface="Times"/>
              </a:rPr>
              <a:pPr/>
              <a:t>3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058204E2-0FA7-43FA-8E98-8CCE40388AD3}" type="slidenum">
              <a:rPr lang="en-US" altLang="en-US" sz="1200" smtClean="0">
                <a:latin typeface="Times"/>
              </a:rPr>
              <a:pPr/>
              <a:t>4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C9BA4140-4151-44E5-884F-DF6E06233E05}" type="slidenum">
              <a:rPr lang="en-US" altLang="en-US" sz="1200" smtClean="0">
                <a:latin typeface="Times"/>
              </a:rPr>
              <a:pPr/>
              <a:t>5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FCCEE826-23BD-4AF4-9EFD-77AA6B362F6E}" type="slidenum">
              <a:rPr lang="en-US" altLang="en-US" sz="1200" smtClean="0">
                <a:latin typeface="Times"/>
              </a:rPr>
              <a:pPr/>
              <a:t>6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E33B67B5-3273-4D39-BFA1-697B51375A0E}" type="slidenum">
              <a:rPr lang="en-US" altLang="en-US" sz="1200" smtClean="0">
                <a:latin typeface="Times"/>
              </a:rPr>
              <a:pPr/>
              <a:t>7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A0EACD56-1FE9-4C99-A041-5AB4B85C8D5A}" type="slidenum">
              <a:rPr lang="en-US" altLang="en-US" sz="1200" smtClean="0">
                <a:latin typeface="Times"/>
              </a:rPr>
              <a:pPr/>
              <a:t>8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EB999CD5-642D-4265-81F2-5EE97CA19CDD}" type="slidenum">
              <a:rPr lang="en-US" altLang="en-US" sz="1200" smtClean="0">
                <a:latin typeface="Times"/>
              </a:rPr>
              <a:pPr/>
              <a:t>9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8B42F2B1-06C1-4741-A423-51B0787153E6}" type="slidenum">
              <a:rPr lang="en-US" altLang="en-US" sz="1200" smtClean="0">
                <a:latin typeface="Times"/>
              </a:rPr>
              <a:pPr/>
              <a:t>10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8B42F2B1-06C1-4741-A423-51B0787153E6}" type="slidenum">
              <a:rPr lang="en-US" altLang="en-US" sz="1200" smtClean="0">
                <a:latin typeface="Times"/>
              </a:rPr>
              <a:pPr/>
              <a:t>11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5FD98CAB-2BAC-47C6-8FCC-0D6EF9993A4B}" type="slidenum">
              <a:rPr lang="en-US" altLang="en-US" sz="1200" smtClean="0">
                <a:latin typeface="Times"/>
              </a:rPr>
              <a:pPr/>
              <a:t>12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31B35-9061-45C4-8B33-D59DC9894D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3540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2013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LWCF Training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D4D98-6EEC-4611-A6E4-58CDD998AD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5086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8181C-5087-47D9-93E7-22D982E397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004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057400"/>
            <a:ext cx="34671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0500" y="2057400"/>
            <a:ext cx="34671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534F9-4422-47BC-8CAF-587C6FEC09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028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CF831-BCB8-4EDD-8811-21EAEEEDF8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385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CCC68-3DA0-4195-803F-C45A94B0B7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927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EC5DD-E997-421D-B57A-F639341530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3480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3E851-5972-45A2-A840-56DEEE1E40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166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36879-E07E-460A-B5E3-2D92B09188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6333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28884-F619-4E1F-B2F2-35F5ADA9C4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4111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274638"/>
            <a:ext cx="2076450" cy="62023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74638"/>
            <a:ext cx="6076950" cy="6202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E6E78-7875-4ED6-A6A5-F3ABB2F346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813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2057400"/>
            <a:ext cx="34671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000500" y="2057400"/>
            <a:ext cx="3467100" cy="4419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11A4D-CA05-4B42-8714-BBCCEDCA9D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535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19B82-CC65-4985-B110-2F9A2F00D43E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10DEE-E8ED-4365-9287-8D568BDF48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59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A5CE-EA3F-4F67-A4F5-FF8FDC279A8C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2BEA7-7B98-4C14-B224-A6FD93D2B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726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5E68E-7909-45B5-8CA4-E9F9A1BFADDF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D7E13-7A9C-4ECD-87EA-ADFCFDB7E0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195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14234-D160-458C-8708-57BF56BF6F83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42ECD-DA8C-4881-B755-F5B175547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91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0123E-6B56-456D-AD06-9D582F2363AD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CB9FE-3F79-4D85-8577-4F9091B79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351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64959-A2EF-4249-BBD7-B6BE606E5A5A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AF9A2-90B6-4692-B616-341CD8A08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389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6B8F8-0959-412D-B919-3C53DEE134B4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63827-8002-4A99-AEFB-9665DD0FD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549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64956-53E9-4072-B246-FB2368971E90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43E35-1029-4902-B10C-DC1128098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42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4C102-067F-4AE9-84E2-CF6525BC4C21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93543-EC07-4F04-AE08-09EF456844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23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A4E31-9171-4DCE-B71E-2C31741B8269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EC6BB-79FB-45B7-84B1-D41E9DB33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02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A75EA-13B0-4ED3-9790-9D5CD3C9AE99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37F62-9109-431A-B820-4EFD05C5C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68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7772400" y="1196975"/>
            <a:ext cx="1371600" cy="5257800"/>
          </a:xfrm>
          <a:prstGeom prst="rect">
            <a:avLst/>
          </a:prstGeom>
          <a:gradFill rotWithShape="0">
            <a:gsLst>
              <a:gs pos="0">
                <a:srgbClr val="CAD8D2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pPr algn="ctr">
              <a:defRPr/>
            </a:pPr>
            <a:endParaRPr lang="en-US" altLang="en-US" sz="1200" b="1" smtClean="0">
              <a:latin typeface="Verdana" pitchFamily="34" charset="0"/>
            </a:endParaRPr>
          </a:p>
        </p:txBody>
      </p:sp>
      <p:sp>
        <p:nvSpPr>
          <p:cNvPr id="102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12160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2057400"/>
            <a:ext cx="7086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F1115FC1-35FB-4157-B2C6-81E0577287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2" name="Picture 11" descr="nps01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357188"/>
            <a:ext cx="4600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4" descr="nps02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688" y="1239838"/>
            <a:ext cx="1095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26" descr="AH_small_flat_4C.gif                                           00000013London                         B5C1A469: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800" y="127000"/>
            <a:ext cx="787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40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49CA67-27C1-42B5-84A3-FBC99EABA151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7C52D3-F5DF-457F-9466-99422BDCE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1638300"/>
            <a:ext cx="7772400" cy="1828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"/>
              </a:spcBef>
            </a:pPr>
            <a:r>
              <a:rPr lang="en-US" altLang="en-US" sz="3600" u="sng" smtClean="0">
                <a:latin typeface="NPSRawlinson"/>
              </a:rPr>
              <a:t>Just Checking: </a:t>
            </a:r>
            <a:br>
              <a:rPr lang="en-US" altLang="en-US" sz="3600" u="sng" smtClean="0">
                <a:latin typeface="NPSRawlinson"/>
              </a:rPr>
            </a:br>
            <a:r>
              <a:rPr lang="en-US" altLang="en-US" sz="3600" u="sng" smtClean="0">
                <a:latin typeface="NPSRawlinson"/>
              </a:rPr>
              <a:t>Inspections and Documentation </a:t>
            </a:r>
            <a:endParaRPr lang="en-US" altLang="en-US" sz="3600" smtClean="0">
              <a:solidFill>
                <a:schemeClr val="accent1"/>
              </a:solidFill>
              <a:latin typeface="NPSRawlinson"/>
            </a:endParaRPr>
          </a:p>
        </p:txBody>
      </p:sp>
      <p:pic>
        <p:nvPicPr>
          <p:cNvPr id="4099" name="Picture 5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7" descr="F:\Work 6-26-15\Travel\NASORL and NASPD 2015\NASORLO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99"/>
          <a:stretch>
            <a:fillRect/>
          </a:stretch>
        </p:blipFill>
        <p:spPr bwMode="auto">
          <a:xfrm>
            <a:off x="3074988" y="3227388"/>
            <a:ext cx="2035175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576388" y="5484813"/>
            <a:ext cx="5160962" cy="1076325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NPSRawlinson"/>
              </a:rPr>
              <a:t>Greenville, SC</a:t>
            </a:r>
          </a:p>
          <a:p>
            <a:pPr>
              <a:spcBef>
                <a:spcPts val="0"/>
              </a:spcBef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NPSRawlinson"/>
              </a:rPr>
              <a:t>September 8-11, 2015</a:t>
            </a:r>
            <a:endParaRPr lang="en-US" dirty="0">
              <a:solidFill>
                <a:schemeClr val="bg1">
                  <a:lumMod val="65000"/>
                </a:schemeClr>
              </a:solidFill>
              <a:latin typeface="NPSRawlins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315200" cy="4891087"/>
          </a:xfrm>
        </p:spPr>
        <p:txBody>
          <a:bodyPr/>
          <a:lstStyle/>
          <a:p>
            <a:pPr>
              <a:defRPr/>
            </a:pPr>
            <a:r>
              <a:rPr lang="en-US" altLang="en-US" sz="2800" dirty="0" smtClean="0">
                <a:latin typeface="NPSRawlinson"/>
              </a:rPr>
              <a:t>Session Objectives</a:t>
            </a:r>
          </a:p>
          <a:p>
            <a:pPr marL="0" indent="0">
              <a:buFontTx/>
              <a:buNone/>
              <a:defRPr/>
            </a:pPr>
            <a:endParaRPr lang="en-US" altLang="en-US" sz="2400" dirty="0" smtClean="0">
              <a:latin typeface="NPSRawlinson"/>
            </a:endParaRPr>
          </a:p>
          <a:p>
            <a:pPr marL="914400" lvl="1" indent="-514350">
              <a:spcAft>
                <a:spcPts val="1200"/>
              </a:spcAft>
              <a:buFont typeface="Verdana" pitchFamily="34" charset="0"/>
              <a:buAutoNum type="arabicPeriod"/>
              <a:defRPr/>
            </a:pPr>
            <a:r>
              <a:rPr lang="en-US" altLang="en-US" sz="2400" dirty="0" smtClean="0">
                <a:latin typeface="NPSRawlinson"/>
              </a:rPr>
              <a:t>Provide a general overview of the LWCF inspection and reporting requirements.</a:t>
            </a:r>
          </a:p>
          <a:p>
            <a:pPr marL="914400" lvl="1" indent="-514350">
              <a:spcAft>
                <a:spcPts val="1200"/>
              </a:spcAft>
              <a:buFont typeface="Verdana" pitchFamily="34" charset="0"/>
              <a:buAutoNum type="arabicPeriod"/>
              <a:defRPr/>
            </a:pPr>
            <a:r>
              <a:rPr lang="en-US" altLang="en-US" sz="2400" dirty="0" smtClean="0">
                <a:latin typeface="NPSRawlinson"/>
              </a:rPr>
              <a:t>Summarize some of the common approaches used by the States and open a dialogue to share ideas for accomplishing this important responsibility.</a:t>
            </a:r>
          </a:p>
        </p:txBody>
      </p:sp>
      <p:pic>
        <p:nvPicPr>
          <p:cNvPr id="5123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645400" cy="4891087"/>
          </a:xfrm>
        </p:spPr>
        <p:txBody>
          <a:bodyPr/>
          <a:lstStyle/>
          <a:p>
            <a:r>
              <a:rPr lang="en-US" altLang="en-US" sz="2800" dirty="0" smtClean="0">
                <a:latin typeface="NPSRawlinson"/>
              </a:rPr>
              <a:t>Inspection requirements: </a:t>
            </a:r>
            <a:r>
              <a:rPr lang="en-US" altLang="en-US" sz="2800" b="1" dirty="0" smtClean="0">
                <a:latin typeface="NPSRawlinson"/>
              </a:rPr>
              <a:t>General</a:t>
            </a:r>
          </a:p>
          <a:p>
            <a:pPr lvl="1">
              <a:spcAft>
                <a:spcPts val="600"/>
              </a:spcAft>
            </a:pPr>
            <a:r>
              <a:rPr lang="en-US" altLang="en-US" sz="2400" b="1" dirty="0" smtClean="0">
                <a:latin typeface="NPSRawlinson"/>
              </a:rPr>
              <a:t>LWCF Manual Chapter 7</a:t>
            </a:r>
          </a:p>
          <a:p>
            <a:pPr lvl="1">
              <a:spcAft>
                <a:spcPts val="600"/>
              </a:spcAft>
            </a:pPr>
            <a:r>
              <a:rPr lang="en-US" altLang="en-US" sz="2400" b="1" dirty="0" smtClean="0">
                <a:latin typeface="NPSRawlinson"/>
              </a:rPr>
              <a:t>Inspections are primarily a State responsibility, </a:t>
            </a:r>
            <a:r>
              <a:rPr lang="en-US" altLang="en-US" sz="2400" dirty="0" smtClean="0">
                <a:latin typeface="NPSRawlinson"/>
              </a:rPr>
              <a:t>however, NPS may conduct its own spot check inspections</a:t>
            </a:r>
            <a:endParaRPr lang="en-US" altLang="en-US" sz="2400" dirty="0">
              <a:latin typeface="NPSRawlinson"/>
            </a:endParaRPr>
          </a:p>
          <a:p>
            <a:pPr lvl="1">
              <a:spcAft>
                <a:spcPts val="600"/>
              </a:spcAft>
            </a:pPr>
            <a:r>
              <a:rPr lang="en-US" altLang="en-US" sz="2400" b="1" dirty="0" smtClean="0">
                <a:latin typeface="NPSRawlinson"/>
              </a:rPr>
              <a:t>States must maintain an inspection agreement with NPS</a:t>
            </a:r>
            <a:r>
              <a:rPr lang="en-US" altLang="en-US" sz="2400" dirty="0" smtClean="0">
                <a:latin typeface="NPSRawlinson"/>
              </a:rPr>
              <a:t> that addresses scope, timing, and selectivity of inspections</a:t>
            </a:r>
          </a:p>
          <a:p>
            <a:pPr lvl="1">
              <a:spcAft>
                <a:spcPts val="600"/>
              </a:spcAft>
            </a:pPr>
            <a:r>
              <a:rPr lang="en-US" altLang="en-US" sz="2400" b="1" dirty="0" smtClean="0">
                <a:latin typeface="NPSRawlinson"/>
              </a:rPr>
              <a:t>States must prepare a report for any on-site inspection, </a:t>
            </a:r>
            <a:r>
              <a:rPr lang="en-US" altLang="en-US" sz="2400" dirty="0" smtClean="0">
                <a:latin typeface="NPSRawlinson"/>
              </a:rPr>
              <a:t>and maintain them with official project files</a:t>
            </a:r>
          </a:p>
        </p:txBody>
      </p:sp>
      <p:pic>
        <p:nvPicPr>
          <p:cNvPr id="6147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645400" cy="4891087"/>
          </a:xfrm>
        </p:spPr>
        <p:txBody>
          <a:bodyPr/>
          <a:lstStyle/>
          <a:p>
            <a:r>
              <a:rPr lang="en-US" altLang="en-US" sz="2800" dirty="0" smtClean="0">
                <a:latin typeface="NPSRawlinson"/>
              </a:rPr>
              <a:t>Inspection requirements: </a:t>
            </a:r>
            <a:r>
              <a:rPr lang="en-US" altLang="en-US" sz="2800" b="1" dirty="0" smtClean="0">
                <a:latin typeface="NPSRawlinson"/>
              </a:rPr>
              <a:t>Project Proposal Through Closeout</a:t>
            </a:r>
          </a:p>
          <a:p>
            <a:pPr lvl="1">
              <a:spcAft>
                <a:spcPts val="600"/>
              </a:spcAft>
            </a:pPr>
            <a:r>
              <a:rPr lang="en-US" altLang="en-US" sz="2400" b="1" dirty="0" smtClean="0">
                <a:latin typeface="NPSRawlinson"/>
              </a:rPr>
              <a:t>Pre-award on-site </a:t>
            </a:r>
            <a:r>
              <a:rPr lang="en-US" altLang="en-US" sz="2400" dirty="0" smtClean="0">
                <a:latin typeface="NPSRawlinson"/>
              </a:rPr>
              <a:t>– required as part of the project application; recommended to do as part of developing PD/ESF (Chapter 6)</a:t>
            </a:r>
          </a:p>
          <a:p>
            <a:pPr lvl="1">
              <a:spcAft>
                <a:spcPts val="600"/>
              </a:spcAft>
            </a:pPr>
            <a:r>
              <a:rPr lang="en-US" altLang="en-US" sz="2400" b="1" dirty="0" smtClean="0">
                <a:latin typeface="NPSRawlinson"/>
              </a:rPr>
              <a:t>Periodic Progress</a:t>
            </a:r>
            <a:r>
              <a:rPr lang="en-US" altLang="en-US" sz="2400" dirty="0" smtClean="0">
                <a:latin typeface="NPSRawlinson"/>
              </a:rPr>
              <a:t> – recommended; submit reports with annual reports or billings</a:t>
            </a:r>
          </a:p>
          <a:p>
            <a:pPr lvl="1">
              <a:spcAft>
                <a:spcPts val="600"/>
              </a:spcAft>
            </a:pPr>
            <a:r>
              <a:rPr lang="en-US" altLang="en-US" sz="2400" b="1" dirty="0" smtClean="0">
                <a:latin typeface="NPSRawlinson"/>
              </a:rPr>
              <a:t>Final</a:t>
            </a:r>
            <a:r>
              <a:rPr lang="en-US" altLang="en-US" sz="2400" dirty="0" smtClean="0">
                <a:latin typeface="NPSRawlinson"/>
              </a:rPr>
              <a:t> – required as part of closeout within 90 days after project completion and prior to final payment and administrative closeout</a:t>
            </a:r>
          </a:p>
        </p:txBody>
      </p:sp>
      <p:pic>
        <p:nvPicPr>
          <p:cNvPr id="6147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28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315200" cy="4891087"/>
          </a:xfrm>
        </p:spPr>
        <p:txBody>
          <a:bodyPr/>
          <a:lstStyle/>
          <a:p>
            <a:r>
              <a:rPr lang="en-US" altLang="en-US" sz="2800" dirty="0" smtClean="0">
                <a:latin typeface="NPSRawlinson"/>
              </a:rPr>
              <a:t>Inspection requirements: </a:t>
            </a:r>
            <a:r>
              <a:rPr lang="en-US" altLang="en-US" sz="2800" b="1" dirty="0" smtClean="0">
                <a:latin typeface="NPSRawlinson"/>
              </a:rPr>
              <a:t>Post Project Completion Compliance </a:t>
            </a:r>
            <a:r>
              <a:rPr lang="en-US" altLang="en-US" sz="2800" dirty="0" smtClean="0">
                <a:latin typeface="NPSRawlinson"/>
              </a:rPr>
              <a:t>(Chapter 8)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altLang="en-US" sz="2400" dirty="0" smtClean="0">
                <a:latin typeface="NPSRawlinson"/>
              </a:rPr>
              <a:t>Section 6(f)(3) of the LWCF Act – creates a unique legacy of perpetual protection of grant-assisted areas by prohibiting their conversion to non-recreation uses unless approved by the Secretary, conditioned upon replacement with comparable land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altLang="en-US" sz="2400" dirty="0" smtClean="0">
                <a:latin typeface="NPSRawlinson"/>
              </a:rPr>
              <a:t>Defined by the 6(f)(3) Boundary map</a:t>
            </a:r>
          </a:p>
        </p:txBody>
      </p:sp>
      <p:pic>
        <p:nvPicPr>
          <p:cNvPr id="7171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315200" cy="4891087"/>
          </a:xfrm>
        </p:spPr>
        <p:txBody>
          <a:bodyPr/>
          <a:lstStyle/>
          <a:p>
            <a:pPr>
              <a:defRPr/>
            </a:pPr>
            <a:r>
              <a:rPr lang="en-US" altLang="en-US" sz="2800" dirty="0" smtClean="0">
                <a:latin typeface="NPSRawlinson"/>
              </a:rPr>
              <a:t>Inspection requirements: </a:t>
            </a:r>
            <a:r>
              <a:rPr lang="en-US" altLang="en-US" sz="2800" b="1" dirty="0" smtClean="0">
                <a:latin typeface="NPSRawlinson"/>
              </a:rPr>
              <a:t>Post Project </a:t>
            </a:r>
            <a:r>
              <a:rPr lang="en-US" altLang="en-US" sz="2800" b="1" dirty="0" smtClean="0">
                <a:latin typeface="NPSRawlinson"/>
              </a:rPr>
              <a:t>Completion </a:t>
            </a:r>
            <a:r>
              <a:rPr lang="en-US" altLang="en-US" sz="2800" b="1" dirty="0" smtClean="0">
                <a:latin typeface="NPSRawlinson"/>
              </a:rPr>
              <a:t>Inspections</a:t>
            </a:r>
            <a:r>
              <a:rPr lang="en-US" altLang="en-US" sz="2800" dirty="0" smtClean="0">
                <a:latin typeface="NPSRawlinson"/>
              </a:rPr>
              <a:t> (Chapter 8)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altLang="en-US" sz="2400" dirty="0" smtClean="0">
                <a:latin typeface="NPSRawlinson"/>
              </a:rPr>
              <a:t>Purpose is to determine whether assisted sites are being retained and used for public outdoor recreation purposes  and other requirements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altLang="en-US" sz="2400" dirty="0" smtClean="0">
                <a:latin typeface="NPSRawlinson"/>
              </a:rPr>
              <a:t>Required within 5 years after project close-out and every 5 years </a:t>
            </a:r>
            <a:r>
              <a:rPr lang="en-US" altLang="en-US" sz="2400" dirty="0" smtClean="0">
                <a:latin typeface="NPSRawlinson"/>
              </a:rPr>
              <a:t>thereafter</a:t>
            </a:r>
            <a:endParaRPr lang="en-US" altLang="en-US" sz="2400" dirty="0" smtClean="0">
              <a:latin typeface="NPSRawlinson"/>
            </a:endParaRPr>
          </a:p>
        </p:txBody>
      </p:sp>
      <p:pic>
        <p:nvPicPr>
          <p:cNvPr id="8195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315200" cy="4891087"/>
          </a:xfrm>
        </p:spPr>
        <p:txBody>
          <a:bodyPr/>
          <a:lstStyle/>
          <a:p>
            <a:pPr>
              <a:defRPr/>
            </a:pPr>
            <a:r>
              <a:rPr lang="en-US" altLang="en-US" sz="2800" dirty="0" smtClean="0">
                <a:latin typeface="NPSRawlinson"/>
              </a:rPr>
              <a:t>Post </a:t>
            </a:r>
            <a:r>
              <a:rPr lang="en-US" altLang="en-US" sz="2800" dirty="0" smtClean="0">
                <a:latin typeface="NPSRawlinson"/>
              </a:rPr>
              <a:t>Project Completion </a:t>
            </a:r>
            <a:r>
              <a:rPr lang="en-US" altLang="en-US" sz="2800" dirty="0" smtClean="0">
                <a:latin typeface="NPSRawlinson"/>
              </a:rPr>
              <a:t>Compliance </a:t>
            </a:r>
            <a:r>
              <a:rPr lang="en-US" altLang="en-US" sz="2800" dirty="0" smtClean="0">
                <a:latin typeface="NPSRawlinson"/>
              </a:rPr>
              <a:t>– </a:t>
            </a:r>
            <a:r>
              <a:rPr lang="en-US" altLang="en-US" sz="2800" dirty="0" smtClean="0">
                <a:latin typeface="NPSRawlinson"/>
              </a:rPr>
              <a:t>What should we be concerned about? </a:t>
            </a:r>
          </a:p>
          <a:p>
            <a:pPr marL="914400" lvl="1" indent="-457200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altLang="en-US" sz="2400" dirty="0" smtClean="0">
                <a:latin typeface="NPSRawlinson"/>
              </a:rPr>
              <a:t>6(f) area is open, accessible, and safe for public use – no closures, non-recreation or private </a:t>
            </a:r>
            <a:r>
              <a:rPr lang="en-US" altLang="en-US" sz="2400" dirty="0" smtClean="0">
                <a:latin typeface="NPSRawlinson"/>
              </a:rPr>
              <a:t>uses</a:t>
            </a:r>
            <a:endParaRPr lang="en-US" altLang="en-US" sz="2400" dirty="0" smtClean="0">
              <a:latin typeface="NPSRawlinson"/>
            </a:endParaRPr>
          </a:p>
          <a:p>
            <a:pPr marL="914400" lvl="1" indent="-457200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altLang="en-US" sz="2400" dirty="0" smtClean="0">
                <a:latin typeface="NPSRawlinson"/>
              </a:rPr>
              <a:t>LWCF acknowledgement sign</a:t>
            </a:r>
          </a:p>
          <a:p>
            <a:pPr marL="914400" lvl="1" indent="-457200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altLang="en-US" sz="2400" dirty="0" smtClean="0">
                <a:latin typeface="NPSRawlinson"/>
              </a:rPr>
              <a:t>Compliance problems and </a:t>
            </a:r>
            <a:r>
              <a:rPr lang="en-US" altLang="en-US" sz="2400" dirty="0" smtClean="0">
                <a:latin typeface="NPSRawlinson"/>
              </a:rPr>
              <a:t>significant changes </a:t>
            </a:r>
            <a:r>
              <a:rPr lang="en-US" altLang="en-US" sz="2400" dirty="0" smtClean="0">
                <a:latin typeface="NPSRawlinson"/>
              </a:rPr>
              <a:t>in </a:t>
            </a:r>
            <a:r>
              <a:rPr lang="en-US" altLang="en-US" sz="2400" dirty="0" smtClean="0">
                <a:latin typeface="NPSRawlinson"/>
              </a:rPr>
              <a:t>recreation uses </a:t>
            </a:r>
            <a:endParaRPr lang="en-US" altLang="en-US" sz="2400" dirty="0" smtClean="0">
              <a:latin typeface="NPSRawlinson"/>
            </a:endParaRPr>
          </a:p>
          <a:p>
            <a:pPr lvl="1">
              <a:defRPr/>
            </a:pPr>
            <a:endParaRPr lang="en-US" altLang="en-US" sz="2400" dirty="0" smtClean="0">
              <a:latin typeface="NPSRawlinson"/>
            </a:endParaRPr>
          </a:p>
          <a:p>
            <a:pPr>
              <a:defRPr/>
            </a:pPr>
            <a:endParaRPr lang="en-US" altLang="en-US" sz="2400" dirty="0" smtClean="0">
              <a:latin typeface="NPSRawlinson"/>
            </a:endParaRPr>
          </a:p>
        </p:txBody>
      </p:sp>
      <p:pic>
        <p:nvPicPr>
          <p:cNvPr id="9219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315200" cy="4891087"/>
          </a:xfrm>
        </p:spPr>
        <p:txBody>
          <a:bodyPr/>
          <a:lstStyle/>
          <a:p>
            <a:r>
              <a:rPr lang="en-US" altLang="en-US" dirty="0" smtClean="0">
                <a:latin typeface="NPSRawlinson"/>
              </a:rPr>
              <a:t>General Considerations</a:t>
            </a:r>
          </a:p>
          <a:p>
            <a:pPr lvl="1">
              <a:spcAft>
                <a:spcPts val="600"/>
              </a:spcAft>
            </a:pPr>
            <a:r>
              <a:rPr lang="en-US" altLang="en-US" sz="2400" dirty="0" smtClean="0">
                <a:latin typeface="NPSRawlinson"/>
              </a:rPr>
              <a:t>Our main concern is whether the 6(f) area is open for public outdoor recreation use. </a:t>
            </a:r>
          </a:p>
          <a:p>
            <a:pPr lvl="1">
              <a:spcAft>
                <a:spcPts val="600"/>
              </a:spcAft>
            </a:pPr>
            <a:r>
              <a:rPr lang="en-US" altLang="en-US" sz="2400" dirty="0" smtClean="0">
                <a:latin typeface="NPSRawlinson"/>
              </a:rPr>
              <a:t>Good 6(f</a:t>
            </a:r>
            <a:r>
              <a:rPr lang="en-US" altLang="en-US" sz="2400" dirty="0" smtClean="0">
                <a:latin typeface="NPSRawlinson"/>
              </a:rPr>
              <a:t>) </a:t>
            </a:r>
            <a:r>
              <a:rPr lang="en-US" altLang="en-US" sz="2400" dirty="0" smtClean="0">
                <a:latin typeface="NPSRawlinson"/>
              </a:rPr>
              <a:t>maps and records </a:t>
            </a:r>
            <a:r>
              <a:rPr lang="en-US" altLang="en-US" sz="2400" dirty="0" smtClean="0">
                <a:latin typeface="NPSRawlinson"/>
              </a:rPr>
              <a:t>about </a:t>
            </a:r>
            <a:r>
              <a:rPr lang="en-US" altLang="en-US" sz="2400" dirty="0" smtClean="0">
                <a:latin typeface="NPSRawlinson"/>
              </a:rPr>
              <a:t>project </a:t>
            </a:r>
            <a:r>
              <a:rPr lang="en-US" altLang="en-US" sz="2400" dirty="0" smtClean="0">
                <a:latin typeface="NPSRawlinson"/>
              </a:rPr>
              <a:t>facilities and </a:t>
            </a:r>
            <a:r>
              <a:rPr lang="en-US" altLang="en-US" sz="2400" dirty="0" smtClean="0">
                <a:latin typeface="NPSRawlinson"/>
              </a:rPr>
              <a:t>locations (multi-site) </a:t>
            </a:r>
            <a:r>
              <a:rPr lang="en-US" altLang="en-US" sz="2400" dirty="0" smtClean="0">
                <a:latin typeface="NPSRawlinson"/>
              </a:rPr>
              <a:t>are vital. </a:t>
            </a:r>
          </a:p>
          <a:p>
            <a:pPr lvl="1">
              <a:spcAft>
                <a:spcPts val="600"/>
              </a:spcAft>
            </a:pPr>
            <a:r>
              <a:rPr lang="en-US" altLang="en-US" sz="2400" dirty="0" smtClean="0">
                <a:latin typeface="NPSRawlinson"/>
              </a:rPr>
              <a:t>Inaccurate or incorrect 6(f) maps and </a:t>
            </a:r>
            <a:r>
              <a:rPr lang="en-US" altLang="en-US" sz="2400" dirty="0" smtClean="0">
                <a:latin typeface="NPSRawlinson"/>
              </a:rPr>
              <a:t>project boundaries </a:t>
            </a:r>
            <a:r>
              <a:rPr lang="en-US" altLang="en-US" sz="2400" dirty="0" smtClean="0">
                <a:latin typeface="NPSRawlinson"/>
              </a:rPr>
              <a:t>pose the greatest challenges</a:t>
            </a:r>
          </a:p>
          <a:p>
            <a:pPr lvl="1">
              <a:spcAft>
                <a:spcPts val="600"/>
              </a:spcAft>
            </a:pPr>
            <a:r>
              <a:rPr lang="en-US" altLang="en-US" sz="2400" dirty="0" smtClean="0">
                <a:latin typeface="NPSRawlinson"/>
              </a:rPr>
              <a:t>Inspections provide an opportunity to have regular communications with your sub grantees</a:t>
            </a:r>
          </a:p>
          <a:p>
            <a:endParaRPr lang="en-US" altLang="en-US" sz="2400" dirty="0" smtClean="0">
              <a:latin typeface="NPSRawlinson"/>
            </a:endParaRPr>
          </a:p>
        </p:txBody>
      </p:sp>
      <p:pic>
        <p:nvPicPr>
          <p:cNvPr id="11267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492000" cy="4891087"/>
          </a:xfrm>
        </p:spPr>
        <p:txBody>
          <a:bodyPr/>
          <a:lstStyle/>
          <a:p>
            <a:r>
              <a:rPr lang="en-US" altLang="en-US" sz="2800" dirty="0" smtClean="0">
                <a:latin typeface="NPSRawlinson"/>
              </a:rPr>
              <a:t>Post Project Compliance Inspections – </a:t>
            </a:r>
            <a:r>
              <a:rPr lang="en-US" altLang="en-US" sz="2800" b="1" dirty="0" smtClean="0">
                <a:latin typeface="NPSRawlinson"/>
              </a:rPr>
              <a:t>Reporting and Documentation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altLang="en-US" sz="2400" dirty="0" smtClean="0">
                <a:latin typeface="NPSRawlinson"/>
              </a:rPr>
              <a:t>All </a:t>
            </a:r>
            <a:r>
              <a:rPr lang="en-US" altLang="en-US" sz="2400" dirty="0" smtClean="0">
                <a:latin typeface="NPSRawlinson"/>
              </a:rPr>
              <a:t>post-completion inspection reports must be in your files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altLang="en-US" sz="2400" dirty="0" smtClean="0">
                <a:latin typeface="NPSRawlinson"/>
              </a:rPr>
              <a:t>If compliance problems are discovered, those reports need to be forwarded to NPS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altLang="en-US" sz="2400" dirty="0" smtClean="0">
                <a:latin typeface="NPSRawlinson"/>
              </a:rPr>
              <a:t>Submit should notify NPS of inspections performed soon afterwards, but at least </a:t>
            </a:r>
            <a:r>
              <a:rPr lang="en-US" altLang="en-US" sz="2400" dirty="0" smtClean="0">
                <a:latin typeface="NPSRawlinson"/>
              </a:rPr>
              <a:t>annually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altLang="en-US" sz="2400" dirty="0">
                <a:latin typeface="NPSRawlinson"/>
              </a:rPr>
              <a:t>NPS tracks inspections in LWCF database; </a:t>
            </a:r>
            <a:r>
              <a:rPr lang="en-US" altLang="en-US" sz="2400" dirty="0" smtClean="0">
                <a:latin typeface="NPSRawlinson"/>
              </a:rPr>
              <a:t>State account </a:t>
            </a:r>
            <a:r>
              <a:rPr lang="en-US" altLang="en-US" sz="2400" dirty="0">
                <a:latin typeface="NPSRawlinson"/>
              </a:rPr>
              <a:t>access to enter inspection dates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endParaRPr lang="en-US" altLang="en-US" sz="2400" dirty="0" smtClean="0">
              <a:latin typeface="NPSRawlinson"/>
            </a:endParaRPr>
          </a:p>
        </p:txBody>
      </p:sp>
      <p:pic>
        <p:nvPicPr>
          <p:cNvPr id="10243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315200" cy="5222875"/>
          </a:xfrm>
        </p:spPr>
        <p:txBody>
          <a:bodyPr/>
          <a:lstStyle/>
          <a:p>
            <a:r>
              <a:rPr lang="en-US" altLang="en-US" sz="2800" dirty="0" smtClean="0">
                <a:latin typeface="NPSRawlinson"/>
              </a:rPr>
              <a:t>Summary of State Approaches </a:t>
            </a:r>
          </a:p>
          <a:p>
            <a:r>
              <a:rPr lang="en-US" altLang="en-US" sz="2800" dirty="0" smtClean="0">
                <a:latin typeface="NPSRawlinson"/>
              </a:rPr>
              <a:t>1. Traditional state inspection</a:t>
            </a:r>
          </a:p>
          <a:p>
            <a:pPr lvl="1"/>
            <a:r>
              <a:rPr lang="en-US" altLang="en-US" sz="2000" dirty="0" smtClean="0">
                <a:latin typeface="NPSRawlinson"/>
              </a:rPr>
              <a:t>State staff</a:t>
            </a:r>
          </a:p>
          <a:p>
            <a:pPr lvl="1"/>
            <a:r>
              <a:rPr lang="en-US" altLang="en-US" sz="2000" dirty="0" smtClean="0">
                <a:latin typeface="NPSRawlinson"/>
              </a:rPr>
              <a:t>Retired staff, part-time, interns, etc. </a:t>
            </a:r>
            <a:endParaRPr lang="en-US" altLang="en-US" sz="2000" dirty="0" smtClean="0">
              <a:latin typeface="NPSRawlinson"/>
            </a:endParaRPr>
          </a:p>
          <a:p>
            <a:pPr lvl="1"/>
            <a:r>
              <a:rPr lang="en-US" altLang="en-US" sz="2000" dirty="0" smtClean="0">
                <a:latin typeface="NPSRawlinson"/>
              </a:rPr>
              <a:t>Regular schedule; ad-hoc</a:t>
            </a:r>
            <a:endParaRPr lang="en-US" altLang="en-US" sz="2000" dirty="0" smtClean="0">
              <a:latin typeface="NPSRawlinson"/>
            </a:endParaRPr>
          </a:p>
          <a:p>
            <a:r>
              <a:rPr lang="en-US" altLang="en-US" sz="2400" dirty="0" smtClean="0">
                <a:latin typeface="NPSRawlinson"/>
              </a:rPr>
              <a:t>2. </a:t>
            </a:r>
            <a:r>
              <a:rPr lang="en-US" altLang="en-US" sz="2400" dirty="0" smtClean="0">
                <a:latin typeface="NPSRawlinson"/>
              </a:rPr>
              <a:t>Notifications</a:t>
            </a:r>
            <a:endParaRPr lang="en-US" altLang="en-US" sz="2400" dirty="0" smtClean="0">
              <a:latin typeface="NPSRawlinson"/>
            </a:endParaRPr>
          </a:p>
          <a:p>
            <a:pPr lvl="1"/>
            <a:r>
              <a:rPr lang="en-US" altLang="en-US" sz="2000" dirty="0" smtClean="0">
                <a:latin typeface="NPSRawlinson"/>
              </a:rPr>
              <a:t>Periodic letters to local sponsors with list of LWCF sites and program requirements</a:t>
            </a:r>
            <a:endParaRPr lang="en-US" altLang="en-US" sz="2000" dirty="0" smtClean="0">
              <a:latin typeface="NPSRawlinson"/>
            </a:endParaRPr>
          </a:p>
          <a:p>
            <a:pPr lvl="1"/>
            <a:r>
              <a:rPr lang="en-US" altLang="en-US" sz="2000" dirty="0" smtClean="0">
                <a:latin typeface="NPSRawlinson"/>
              </a:rPr>
              <a:t>Good way to address turnover at local level to make sure knowledge of LWCF relationship is not lost</a:t>
            </a:r>
            <a:endParaRPr lang="en-US" altLang="en-US" sz="2000" dirty="0" smtClean="0">
              <a:latin typeface="NPSRawlinson"/>
            </a:endParaRPr>
          </a:p>
        </p:txBody>
      </p:sp>
      <p:pic>
        <p:nvPicPr>
          <p:cNvPr id="12291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315200" cy="5222875"/>
          </a:xfrm>
        </p:spPr>
        <p:txBody>
          <a:bodyPr/>
          <a:lstStyle/>
          <a:p>
            <a:r>
              <a:rPr lang="en-US" altLang="en-US" sz="2800" dirty="0" smtClean="0">
                <a:latin typeface="NPSRawlinson"/>
              </a:rPr>
              <a:t>Summary of State </a:t>
            </a:r>
            <a:r>
              <a:rPr lang="en-US" altLang="en-US" sz="2800" dirty="0" smtClean="0">
                <a:latin typeface="NPSRawlinson"/>
              </a:rPr>
              <a:t>Approaches, cont. </a:t>
            </a:r>
            <a:endParaRPr lang="en-US" altLang="en-US" sz="2800" dirty="0" smtClean="0">
              <a:latin typeface="NPSRawlinson"/>
            </a:endParaRPr>
          </a:p>
          <a:p>
            <a:r>
              <a:rPr lang="en-US" altLang="en-US" sz="2400" dirty="0" smtClean="0">
                <a:latin typeface="NPSRawlinson"/>
              </a:rPr>
              <a:t>3. Newer </a:t>
            </a:r>
            <a:r>
              <a:rPr lang="en-US" altLang="en-US" sz="2400" dirty="0" smtClean="0">
                <a:latin typeface="NPSRawlinson"/>
              </a:rPr>
              <a:t>approaches</a:t>
            </a:r>
          </a:p>
          <a:p>
            <a:pPr lvl="1"/>
            <a:r>
              <a:rPr lang="en-US" altLang="en-US" sz="2000" dirty="0" smtClean="0">
                <a:latin typeface="NPSRawlinson"/>
              </a:rPr>
              <a:t>Sponsor self inspection and certification</a:t>
            </a:r>
          </a:p>
          <a:p>
            <a:pPr lvl="2"/>
            <a:r>
              <a:rPr lang="en-US" altLang="en-US" sz="1600" dirty="0" smtClean="0">
                <a:latin typeface="NPSRawlinson"/>
              </a:rPr>
              <a:t>Notifying sponsors about inspection requirements and post-project completion responsibilities</a:t>
            </a:r>
          </a:p>
          <a:p>
            <a:pPr lvl="2"/>
            <a:r>
              <a:rPr lang="en-US" altLang="en-US" sz="1600" dirty="0" smtClean="0">
                <a:latin typeface="NPSRawlinson"/>
              </a:rPr>
              <a:t>Sponsors due their own inspections and reporting</a:t>
            </a:r>
          </a:p>
          <a:p>
            <a:pPr lvl="2"/>
            <a:r>
              <a:rPr lang="en-US" altLang="en-US" sz="1600" dirty="0" smtClean="0">
                <a:latin typeface="NPSRawlinson"/>
              </a:rPr>
              <a:t>Some challenges</a:t>
            </a:r>
            <a:r>
              <a:rPr lang="en-US" altLang="en-US" sz="1600" dirty="0" smtClean="0">
                <a:latin typeface="NPSRawlinson"/>
              </a:rPr>
              <a:t> </a:t>
            </a:r>
            <a:r>
              <a:rPr lang="en-US" altLang="en-US" sz="1600" dirty="0" smtClean="0">
                <a:latin typeface="NPSRawlinson"/>
              </a:rPr>
              <a:t>with accuracy</a:t>
            </a:r>
            <a:endParaRPr lang="en-US" altLang="en-US" sz="1600" dirty="0" smtClean="0">
              <a:latin typeface="NPSRawlinson"/>
            </a:endParaRPr>
          </a:p>
          <a:p>
            <a:pPr lvl="1"/>
            <a:r>
              <a:rPr lang="en-US" altLang="en-US" sz="2000" dirty="0" smtClean="0">
                <a:latin typeface="NPSRawlinson"/>
              </a:rPr>
              <a:t>Some </a:t>
            </a:r>
            <a:r>
              <a:rPr lang="en-US" altLang="en-US" sz="2000" dirty="0" smtClean="0">
                <a:latin typeface="NPSRawlinson"/>
              </a:rPr>
              <a:t>increasing reliance on </a:t>
            </a:r>
            <a:r>
              <a:rPr lang="en-US" altLang="en-US" sz="2000" dirty="0" smtClean="0">
                <a:latin typeface="NPSRawlinson"/>
              </a:rPr>
              <a:t>technology; can be used for “desktop reviews” and site reviews (e.g., google maps, tablets)</a:t>
            </a:r>
            <a:endParaRPr lang="en-US" altLang="en-US" sz="2000" dirty="0" smtClean="0">
              <a:latin typeface="NPSRawlinson"/>
            </a:endParaRPr>
          </a:p>
          <a:p>
            <a:pPr lvl="1"/>
            <a:r>
              <a:rPr lang="en-US" altLang="en-US" sz="2000" dirty="0" smtClean="0">
                <a:latin typeface="NPSRawlinson"/>
              </a:rPr>
              <a:t>Combination of methods (use self-certification and technology to prioritize sites for </a:t>
            </a:r>
            <a:r>
              <a:rPr lang="en-US" altLang="en-US" sz="2000" dirty="0" smtClean="0">
                <a:latin typeface="NPSRawlinson"/>
              </a:rPr>
              <a:t>state review</a:t>
            </a:r>
            <a:r>
              <a:rPr lang="en-US" altLang="en-US" sz="2000" dirty="0" smtClean="0">
                <a:latin typeface="NPSRawlinson"/>
              </a:rPr>
              <a:t>). </a:t>
            </a:r>
          </a:p>
          <a:p>
            <a:pPr lvl="1"/>
            <a:endParaRPr lang="en-US" altLang="en-US" sz="2000" dirty="0" smtClean="0">
              <a:latin typeface="NPSRawlinson"/>
            </a:endParaRPr>
          </a:p>
        </p:txBody>
      </p:sp>
      <p:pic>
        <p:nvPicPr>
          <p:cNvPr id="12291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59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01650" y="2738438"/>
            <a:ext cx="7296150" cy="253400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dirty="0" smtClean="0">
                <a:latin typeface="NPSRawlinson"/>
              </a:rPr>
              <a:t>We recognize this task is not a easy one and requires time and resources that are in short supply. However, it is a key component to ensuring compliance with LWCF Act Section 6(f)(3)</a:t>
            </a:r>
          </a:p>
          <a:p>
            <a:pPr lvl="1"/>
            <a:endParaRPr lang="en-US" altLang="en-US" sz="2000" dirty="0" smtClean="0">
              <a:latin typeface="NPSRawlinson"/>
            </a:endParaRPr>
          </a:p>
        </p:txBody>
      </p:sp>
      <p:pic>
        <p:nvPicPr>
          <p:cNvPr id="13315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5343</TotalTime>
  <Words>619</Words>
  <Application>Microsoft Office PowerPoint</Application>
  <PresentationFormat>On-screen Show (4:3)</PresentationFormat>
  <Paragraphs>64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Blank Presentation</vt:lpstr>
      <vt:lpstr>Custom Design</vt:lpstr>
      <vt:lpstr>Just Checking:  Inspections and Documentation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National Park 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are the National Park Service</dc:title>
  <dc:creator>Jennifer Mummart</dc:creator>
  <cp:lastModifiedBy>Elisabeth Morgan Fondriest</cp:lastModifiedBy>
  <cp:revision>130</cp:revision>
  <cp:lastPrinted>2001-01-10T15:55:37Z</cp:lastPrinted>
  <dcterms:created xsi:type="dcterms:W3CDTF">2000-03-24T20:50:56Z</dcterms:created>
  <dcterms:modified xsi:type="dcterms:W3CDTF">2015-09-08T14:39:52Z</dcterms:modified>
</cp:coreProperties>
</file>