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1" r:id="rId2"/>
  </p:sldMasterIdLst>
  <p:notesMasterIdLst>
    <p:notesMasterId r:id="rId9"/>
  </p:notesMasterIdLst>
  <p:handoutMasterIdLst>
    <p:handoutMasterId r:id="rId10"/>
  </p:handoutMasterIdLst>
  <p:sldIdLst>
    <p:sldId id="308" r:id="rId3"/>
    <p:sldId id="309" r:id="rId4"/>
    <p:sldId id="354" r:id="rId5"/>
    <p:sldId id="355" r:id="rId6"/>
    <p:sldId id="356" r:id="rId7"/>
    <p:sldId id="357" r:id="rId8"/>
  </p:sldIdLst>
  <p:sldSz cx="9144000" cy="6858000" type="screen4x3"/>
  <p:notesSz cx="6985000" cy="9271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Gill Sans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FF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765" autoAdjust="0"/>
  </p:normalViewPr>
  <p:slideViewPr>
    <p:cSldViewPr>
      <p:cViewPr>
        <p:scale>
          <a:sx n="60" d="100"/>
          <a:sy n="60" d="100"/>
        </p:scale>
        <p:origin x="-1656" y="-228"/>
      </p:cViewPr>
      <p:guideLst>
        <p:guide orient="horz" pos="999"/>
        <p:guide pos="3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9225" y="0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7450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9225" y="8807450"/>
            <a:ext cx="30257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"/>
              </a:defRPr>
            </a:lvl1pPr>
          </a:lstStyle>
          <a:p>
            <a:pPr>
              <a:defRPr/>
            </a:pPr>
            <a:fld id="{6F3CFD4D-8983-452F-B4C6-323D3CD46F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46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03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9600"/>
            <a:ext cx="5105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1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/>
              </a:defRPr>
            </a:lvl1pPr>
          </a:lstStyle>
          <a:p>
            <a:pPr>
              <a:defRPr/>
            </a:pPr>
            <a:fld id="{FD89A891-3C01-40E8-AD9E-C8210D6F6C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6419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7C1F8186-BB08-4A75-9BED-468DE0A7DDEC}" type="slidenum">
              <a:rPr lang="en-US" altLang="en-US" sz="1200" smtClean="0">
                <a:latin typeface="Times"/>
              </a:rPr>
              <a:pPr/>
              <a:t>2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FB2388C3-3EB0-4468-AC02-C60320A48A67}" type="slidenum">
              <a:rPr lang="en-US" altLang="en-US" sz="1200" smtClean="0">
                <a:latin typeface="Times"/>
              </a:rPr>
              <a:pPr/>
              <a:t>3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1CDE49D1-BD80-4024-A1C4-F1D634E4068C}" type="slidenum">
              <a:rPr lang="en-US" altLang="en-US" sz="1200" smtClean="0">
                <a:latin typeface="Times"/>
              </a:rPr>
              <a:pPr/>
              <a:t>4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98BFECAC-30A3-4B78-BF73-B62C62D4FF36}" type="slidenum">
              <a:rPr lang="en-US" altLang="en-US" sz="1200" smtClean="0">
                <a:latin typeface="Times"/>
              </a:rPr>
              <a:pPr/>
              <a:t>5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fld id="{E032710B-4D97-4D00-936C-97A315238D55}" type="slidenum">
              <a:rPr lang="en-US" altLang="en-US" sz="1200" smtClean="0">
                <a:latin typeface="Times"/>
              </a:rPr>
              <a:pPr/>
              <a:t>6</a:t>
            </a:fld>
            <a:endParaRPr lang="en-US" altLang="en-US" sz="1200" smtClean="0">
              <a:latin typeface="Times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E6C5A-6AAF-4708-B065-D68FB6328B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477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April 2013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LWCF Training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CB339-70F0-4C00-BFAA-E8A43FCCD1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304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8FE28-FEBC-4495-B4AD-F45F9E4E09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06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057400"/>
            <a:ext cx="34671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0500" y="2057400"/>
            <a:ext cx="34671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8CE3B-0D40-429B-91EE-42B8D33B40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897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00192-A2F7-4600-8716-367E2B8D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013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85678-A244-47C5-9084-23C5B4496B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8309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8363C-AF50-4D55-BE2B-89587CFA27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466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C3017-252E-412A-A4C1-ED628F28A7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894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50F9A-7111-4101-95E6-B364D98D47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462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2550B-A265-484C-92C6-E3F87F9164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3298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274638"/>
            <a:ext cx="2076450" cy="62023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74638"/>
            <a:ext cx="6076950" cy="6202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28BCA-5A1F-43ED-AE8F-90169C7F41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9324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2057400"/>
            <a:ext cx="34671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000500" y="2057400"/>
            <a:ext cx="3467100" cy="4419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AACB3-815A-497E-90A9-8585309036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4579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5C3F2-CFF5-4099-B1AE-E66E04791E91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2956B-DF08-457B-A709-C0F3EBC98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67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F1443-3460-4486-A03B-7551B443123E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80746-1D94-4AF8-B0E0-6E889445A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2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F42C4-2200-4839-8EF5-E0ECDC041A3A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66F07-2E8F-4BB3-9081-5A58B7174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9223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C9E54-2A07-4D01-AE0B-09401C3813B5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EE098-C68C-492D-BE1B-1D51B36CF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64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86A5E-79D4-4F8A-958F-00B57748D834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CA3C7-A64B-45FB-9C47-3B182BF788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96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892FF-09AB-48B9-AD0C-D93D6B52B147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F3280-E2BC-470A-8B46-AE7CF4E5A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81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A0936-E11A-4F24-853D-7D1DDAF16053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D0D01-E039-4AF3-84D1-80E4E52D00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924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35A05-06EC-450B-A474-2E03E1802FC7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FAD48-925E-49B4-BB7F-8E59C2E291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73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6DFC0-DDDF-4507-83BC-AA45366BC27F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E2D84-FDDC-4633-81AB-591DE36E2E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738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226C6-6771-4746-86CC-C26AA699CB3E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6A432-3F50-4F22-B11A-538B74666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66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BF6EB-FA28-40F0-847B-1545D496C774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91CAB-A994-4456-B52C-3A1A39D1F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9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7772400" y="1196975"/>
            <a:ext cx="1371600" cy="5257800"/>
          </a:xfrm>
          <a:prstGeom prst="rect">
            <a:avLst/>
          </a:prstGeom>
          <a:gradFill rotWithShape="0">
            <a:gsLst>
              <a:gs pos="0">
                <a:srgbClr val="CAD8D2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pPr algn="ctr">
              <a:defRPr/>
            </a:pPr>
            <a:endParaRPr lang="en-US" altLang="en-US" sz="1200" b="1" smtClean="0">
              <a:latin typeface="Verdana" pitchFamily="34" charset="0"/>
            </a:endParaRPr>
          </a:p>
        </p:txBody>
      </p:sp>
      <p:sp>
        <p:nvSpPr>
          <p:cNvPr id="102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12160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Gill Sans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" pitchFamily="34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2057400"/>
            <a:ext cx="7086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6B713ED6-E8CA-4FF8-9F33-0D0F1A252F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2" name="Picture 11" descr="nps01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357188"/>
            <a:ext cx="4600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4" descr="nps02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688" y="1239838"/>
            <a:ext cx="1095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26" descr="AH_small_flat_4C.gif                                           00000013London                         B5C1A469: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800" y="127000"/>
            <a:ext cx="787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40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CB1E3A8-7E67-46BD-81C0-B6DD200D6DBD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2BE4D5-35FD-45A7-B2B6-784C490D41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1638300"/>
            <a:ext cx="7772400" cy="1828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"/>
              </a:spcBef>
            </a:pPr>
            <a:r>
              <a:rPr lang="en-US" altLang="en-US" sz="3600" u="sng" dirty="0" smtClean="0">
                <a:latin typeface="NPSRawlinson"/>
              </a:rPr>
              <a:t>Possible Legislative Tweaks</a:t>
            </a:r>
            <a:endParaRPr lang="en-US" altLang="en-US" sz="3600" dirty="0" smtClean="0">
              <a:solidFill>
                <a:schemeClr val="accent1"/>
              </a:solidFill>
              <a:latin typeface="NPSRawlinson"/>
            </a:endParaRPr>
          </a:p>
        </p:txBody>
      </p:sp>
      <p:pic>
        <p:nvPicPr>
          <p:cNvPr id="4099" name="Picture 5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7" descr="F:\Work 6-26-15\Travel\NASORL and NASPD 2015\NASORLO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99"/>
          <a:stretch>
            <a:fillRect/>
          </a:stretch>
        </p:blipFill>
        <p:spPr bwMode="auto">
          <a:xfrm>
            <a:off x="3074988" y="3227388"/>
            <a:ext cx="2035175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576388" y="5484813"/>
            <a:ext cx="5160962" cy="1076325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NPSRawlinson"/>
              </a:rPr>
              <a:t>Greenville, SC</a:t>
            </a:r>
          </a:p>
          <a:p>
            <a:pPr>
              <a:spcBef>
                <a:spcPts val="0"/>
              </a:spcBef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NPSRawlinson"/>
              </a:rPr>
              <a:t>September 8-11, 2015</a:t>
            </a:r>
            <a:endParaRPr lang="en-US" dirty="0">
              <a:solidFill>
                <a:schemeClr val="bg1">
                  <a:lumMod val="65000"/>
                </a:schemeClr>
              </a:solidFill>
              <a:latin typeface="NPSRawlins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645400" cy="4891087"/>
          </a:xfrm>
        </p:spPr>
        <p:txBody>
          <a:bodyPr/>
          <a:lstStyle/>
          <a:p>
            <a:r>
              <a:rPr lang="en-US" altLang="en-US" sz="2800" u="sng" dirty="0" smtClean="0">
                <a:latin typeface="NPSRawlinson"/>
              </a:rPr>
              <a:t>New Provision </a:t>
            </a:r>
            <a:r>
              <a:rPr lang="en-US" altLang="en-US" sz="2800" dirty="0" smtClean="0">
                <a:latin typeface="NPSRawlinson"/>
              </a:rPr>
              <a:t>– Authorizing State Program Administrative funding</a:t>
            </a:r>
          </a:p>
          <a:p>
            <a:pPr lvl="1"/>
            <a:r>
              <a:rPr lang="en-US" altLang="en-US" sz="2400" dirty="0" smtClean="0">
                <a:latin typeface="NPSRawlinson"/>
              </a:rPr>
              <a:t>Most current federal financial assistance programs permit a </a:t>
            </a:r>
            <a:r>
              <a:rPr lang="en-US" altLang="en-US" sz="2400" dirty="0" smtClean="0">
                <a:latin typeface="NPSRawlinson"/>
              </a:rPr>
              <a:t>portion </a:t>
            </a:r>
            <a:r>
              <a:rPr lang="en-US" altLang="en-US" sz="2400" dirty="0" smtClean="0">
                <a:latin typeface="NPSRawlinson"/>
              </a:rPr>
              <a:t>of the grant </a:t>
            </a:r>
            <a:r>
              <a:rPr lang="en-US" altLang="en-US" sz="2400" dirty="0" smtClean="0">
                <a:latin typeface="NPSRawlinson"/>
              </a:rPr>
              <a:t>funding to be used </a:t>
            </a:r>
            <a:r>
              <a:rPr lang="en-US" altLang="en-US" sz="2400" dirty="0" smtClean="0">
                <a:latin typeface="NPSRawlinson"/>
              </a:rPr>
              <a:t>for </a:t>
            </a:r>
            <a:r>
              <a:rPr lang="en-US" altLang="en-US" sz="2400" dirty="0" smtClean="0">
                <a:latin typeface="NPSRawlinson"/>
              </a:rPr>
              <a:t>administrative purposes. </a:t>
            </a:r>
            <a:endParaRPr lang="en-US" altLang="en-US" sz="2400" dirty="0" smtClean="0">
              <a:latin typeface="NPSRawlinson"/>
            </a:endParaRPr>
          </a:p>
          <a:p>
            <a:pPr>
              <a:spcBef>
                <a:spcPts val="1800"/>
              </a:spcBef>
            </a:pPr>
            <a:r>
              <a:rPr lang="en-US" altLang="en-US" sz="2800" u="sng" dirty="0" smtClean="0">
                <a:latin typeface="NPSRawlinson"/>
              </a:rPr>
              <a:t>New Provision </a:t>
            </a:r>
            <a:r>
              <a:rPr lang="en-US" altLang="en-US" sz="2800" dirty="0" smtClean="0">
                <a:latin typeface="NPSRawlinson"/>
              </a:rPr>
              <a:t>-- Authorizing non-LWCF Federal funds for replacement property where Federal action is causing 6(f) conversion</a:t>
            </a:r>
          </a:p>
          <a:p>
            <a:pPr lvl="1"/>
            <a:r>
              <a:rPr lang="en-US" altLang="en-US" sz="2400" dirty="0" smtClean="0">
                <a:latin typeface="NPSRawlinson"/>
              </a:rPr>
              <a:t>Currently Federal funding is prohibited </a:t>
            </a:r>
          </a:p>
        </p:txBody>
      </p:sp>
      <p:pic>
        <p:nvPicPr>
          <p:cNvPr id="5123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645400" cy="4891087"/>
          </a:xfrm>
        </p:spPr>
        <p:txBody>
          <a:bodyPr/>
          <a:lstStyle/>
          <a:p>
            <a:r>
              <a:rPr lang="en-US" altLang="en-US" sz="2800" u="sng" dirty="0" smtClean="0">
                <a:latin typeface="NPSRawlinson"/>
              </a:rPr>
              <a:t>Amend Provision </a:t>
            </a:r>
            <a:r>
              <a:rPr lang="en-US" altLang="en-US" sz="2800" dirty="0" smtClean="0">
                <a:latin typeface="NPSRawlinson"/>
              </a:rPr>
              <a:t>– Clarify conversion definition to allow certain temporary non-conforming uses of 6(f) lands</a:t>
            </a:r>
          </a:p>
          <a:p>
            <a:pPr lvl="1"/>
            <a:r>
              <a:rPr lang="en-US" altLang="en-US" sz="2400" dirty="0" smtClean="0">
                <a:latin typeface="NPSRawlinson"/>
              </a:rPr>
              <a:t>Currently conversions are triggered when temporary use of 6(f) area last beyond 6 months. </a:t>
            </a:r>
          </a:p>
          <a:p>
            <a:pPr>
              <a:spcBef>
                <a:spcPts val="1800"/>
              </a:spcBef>
            </a:pPr>
            <a:r>
              <a:rPr lang="en-US" altLang="en-US" sz="2800" u="sng" dirty="0" smtClean="0">
                <a:latin typeface="NPSRawlinson"/>
              </a:rPr>
              <a:t>Amend Provision </a:t>
            </a:r>
            <a:r>
              <a:rPr lang="en-US" altLang="en-US" sz="2800" dirty="0" smtClean="0">
                <a:latin typeface="NPSRawlinson"/>
              </a:rPr>
              <a:t>– Permit the use of other Federal funds in an LWCF project. </a:t>
            </a:r>
          </a:p>
          <a:p>
            <a:pPr lvl="1"/>
            <a:r>
              <a:rPr lang="en-US" altLang="en-US" sz="2400" dirty="0" smtClean="0">
                <a:latin typeface="NPSRawlinson"/>
              </a:rPr>
              <a:t>Currently most non-federal funds are not permitted within the scope of work for an LWCF project. </a:t>
            </a:r>
          </a:p>
        </p:txBody>
      </p:sp>
      <p:pic>
        <p:nvPicPr>
          <p:cNvPr id="6147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645400" cy="4891087"/>
          </a:xfrm>
        </p:spPr>
        <p:txBody>
          <a:bodyPr/>
          <a:lstStyle/>
          <a:p>
            <a:r>
              <a:rPr lang="en-US" altLang="en-US" sz="2800" u="sng" dirty="0" smtClean="0">
                <a:latin typeface="NPSRawlinson"/>
              </a:rPr>
              <a:t>Amend Provision </a:t>
            </a:r>
            <a:r>
              <a:rPr lang="en-US" altLang="en-US" sz="2800" dirty="0" smtClean="0">
                <a:latin typeface="NPSRawlinson"/>
              </a:rPr>
              <a:t>– Permit “incidental costs” associated with land acquisition</a:t>
            </a:r>
          </a:p>
          <a:p>
            <a:pPr lvl="1"/>
            <a:r>
              <a:rPr lang="en-US" altLang="en-US" sz="2400" dirty="0" smtClean="0">
                <a:latin typeface="NPSRawlinson"/>
              </a:rPr>
              <a:t>Costs such as title work, appraisals, closing expenses are currently not permitted. </a:t>
            </a:r>
          </a:p>
          <a:p>
            <a:pPr>
              <a:spcBef>
                <a:spcPts val="1800"/>
              </a:spcBef>
            </a:pPr>
            <a:r>
              <a:rPr lang="en-US" altLang="en-US" sz="2800" u="sng" dirty="0" smtClean="0">
                <a:latin typeface="NPSRawlinson"/>
              </a:rPr>
              <a:t>Amend Provision </a:t>
            </a:r>
            <a:r>
              <a:rPr lang="en-US" altLang="en-US" sz="2800" dirty="0" smtClean="0">
                <a:latin typeface="NPSRawlinson"/>
              </a:rPr>
              <a:t>– Eliminate the word “basic” in reference to outdoor recreation facilities.</a:t>
            </a:r>
          </a:p>
          <a:p>
            <a:pPr lvl="1"/>
            <a:r>
              <a:rPr lang="en-US" altLang="en-US" sz="2400" dirty="0" smtClean="0">
                <a:latin typeface="NPSRawlinson"/>
              </a:rPr>
              <a:t>1976 amendment created confusion and inconsistencies</a:t>
            </a:r>
          </a:p>
        </p:txBody>
      </p:sp>
      <p:pic>
        <p:nvPicPr>
          <p:cNvPr id="7171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645400" cy="4891087"/>
          </a:xfrm>
        </p:spPr>
        <p:txBody>
          <a:bodyPr/>
          <a:lstStyle/>
          <a:p>
            <a:r>
              <a:rPr lang="en-US" altLang="en-US" sz="2800" u="sng" dirty="0" smtClean="0">
                <a:latin typeface="NPSRawlinson"/>
              </a:rPr>
              <a:t>Amend Provision </a:t>
            </a:r>
            <a:r>
              <a:rPr lang="en-US" altLang="en-US" sz="2800" dirty="0" smtClean="0">
                <a:latin typeface="NPSRawlinson"/>
              </a:rPr>
              <a:t>– Eliminate the authority for funding “sheltered facilities” </a:t>
            </a:r>
          </a:p>
          <a:p>
            <a:pPr lvl="1"/>
            <a:r>
              <a:rPr lang="en-US" altLang="en-US" sz="2400" dirty="0" smtClean="0">
                <a:latin typeface="NPSRawlinson"/>
              </a:rPr>
              <a:t>1976 amendment allowed such facilities in areas with particular climatic conditions. </a:t>
            </a:r>
          </a:p>
          <a:p>
            <a:pPr>
              <a:spcBef>
                <a:spcPts val="1800"/>
              </a:spcBef>
            </a:pPr>
            <a:r>
              <a:rPr lang="en-US" altLang="en-US" sz="2800" u="sng" dirty="0" smtClean="0">
                <a:latin typeface="NPSRawlinson"/>
              </a:rPr>
              <a:t>Amend Provision </a:t>
            </a:r>
            <a:r>
              <a:rPr lang="en-US" altLang="en-US" sz="2800" dirty="0" smtClean="0">
                <a:latin typeface="NPSRawlinson"/>
              </a:rPr>
              <a:t>– Eliminate wetland areas consideration as equivalent </a:t>
            </a:r>
            <a:r>
              <a:rPr lang="en-US" altLang="en-US" sz="2800" dirty="0" smtClean="0">
                <a:latin typeface="NPSRawlinson"/>
              </a:rPr>
              <a:t>for usefulness standard </a:t>
            </a:r>
            <a:r>
              <a:rPr lang="en-US" altLang="en-US" sz="2800" dirty="0" smtClean="0">
                <a:latin typeface="NPSRawlinson"/>
              </a:rPr>
              <a:t>for conversion replacement property.</a:t>
            </a:r>
          </a:p>
        </p:txBody>
      </p:sp>
      <p:pic>
        <p:nvPicPr>
          <p:cNvPr id="8195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585913"/>
            <a:ext cx="7645400" cy="489108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altLang="en-US" sz="2800" u="sng" dirty="0" smtClean="0">
                <a:latin typeface="NPSRawlinson"/>
              </a:rPr>
              <a:t>Eliminate Provision </a:t>
            </a:r>
            <a:r>
              <a:rPr lang="en-US" altLang="en-US" sz="2800" dirty="0" smtClean="0">
                <a:latin typeface="NPSRawlinson"/>
              </a:rPr>
              <a:t>– SCORP Wetland planning requirement</a:t>
            </a:r>
          </a:p>
          <a:p>
            <a:pPr lvl="1">
              <a:spcBef>
                <a:spcPts val="1800"/>
              </a:spcBef>
            </a:pPr>
            <a:r>
              <a:rPr lang="en-US" altLang="en-US" sz="2400" dirty="0" smtClean="0">
                <a:latin typeface="NPSRawlinson"/>
              </a:rPr>
              <a:t>1988 amendment. Wetland protections and other requirements have been </a:t>
            </a:r>
            <a:r>
              <a:rPr lang="en-US" altLang="en-US" sz="2400" smtClean="0">
                <a:latin typeface="NPSRawlinson"/>
              </a:rPr>
              <a:t>enacted elsewhere. </a:t>
            </a:r>
            <a:endParaRPr lang="en-US" altLang="en-US" sz="2400" dirty="0" smtClean="0">
              <a:latin typeface="NPSRawlinson"/>
            </a:endParaRPr>
          </a:p>
          <a:p>
            <a:pPr>
              <a:spcBef>
                <a:spcPts val="1800"/>
              </a:spcBef>
            </a:pPr>
            <a:r>
              <a:rPr lang="en-US" altLang="en-US" sz="2800" u="sng" dirty="0" smtClean="0">
                <a:latin typeface="NPSRawlinson"/>
              </a:rPr>
              <a:t>Eliminate Provision </a:t>
            </a:r>
            <a:r>
              <a:rPr lang="en-US" altLang="en-US" sz="2800" dirty="0" smtClean="0">
                <a:latin typeface="NPSRawlinson"/>
              </a:rPr>
              <a:t>– Capital improvement and other projects to reduce crime.</a:t>
            </a:r>
          </a:p>
        </p:txBody>
      </p:sp>
      <p:pic>
        <p:nvPicPr>
          <p:cNvPr id="9219" name="Picture 2" descr="LWCF Logo With Web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34" b="14966"/>
          <a:stretch>
            <a:fillRect/>
          </a:stretch>
        </p:blipFill>
        <p:spPr bwMode="auto">
          <a:xfrm>
            <a:off x="7797800" y="5487988"/>
            <a:ext cx="134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5275</TotalTime>
  <Words>252</Words>
  <Application>Microsoft Office PowerPoint</Application>
  <PresentationFormat>On-screen Show (4:3)</PresentationFormat>
  <Paragraphs>26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Blank Presentation</vt:lpstr>
      <vt:lpstr>Custom Design</vt:lpstr>
      <vt:lpstr>Possible Legislative Tweaks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National Park 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are the National Park Service</dc:title>
  <dc:creator>Jennifer Mummart</dc:creator>
  <cp:lastModifiedBy>Elisabeth Morgan Fondriest</cp:lastModifiedBy>
  <cp:revision>128</cp:revision>
  <cp:lastPrinted>2001-01-10T15:55:37Z</cp:lastPrinted>
  <dcterms:created xsi:type="dcterms:W3CDTF">2000-03-24T20:50:56Z</dcterms:created>
  <dcterms:modified xsi:type="dcterms:W3CDTF">2015-09-08T13:59:23Z</dcterms:modified>
</cp:coreProperties>
</file>