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9"/>
  </p:notesMasterIdLst>
  <p:sldIdLst>
    <p:sldId id="276" r:id="rId2"/>
    <p:sldId id="283" r:id="rId3"/>
    <p:sldId id="289" r:id="rId4"/>
    <p:sldId id="280" r:id="rId5"/>
    <p:sldId id="286" r:id="rId6"/>
    <p:sldId id="288" r:id="rId7"/>
    <p:sldId id="287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50403"/>
    <a:srgbClr val="63502B"/>
    <a:srgbClr val="663300"/>
    <a:srgbClr val="705B31"/>
    <a:srgbClr val="A89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1008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A937E42-E6E1-4E31-AC90-0786280B6BF4}" type="datetimeFigureOut">
              <a:rPr lang="en-US"/>
              <a:pPr>
                <a:defRPr/>
              </a:pPr>
              <a:t>9/8/2015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393C043-EFA3-4190-9253-830E26C53C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5588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0943BB4-BD9B-4D69-A580-8DB63792995C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0943BB4-BD9B-4D69-A580-8DB63792995C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20AB5CB3-4498-447E-8691-C227ACD7E3B9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557AC04-1314-42B6-8BCF-0A1514F13E53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0943BB4-BD9B-4D69-A580-8DB63792995C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0943BB4-BD9B-4D69-A580-8DB63792995C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/>
          <p:cNvSpPr>
            <a:spLocks/>
          </p:cNvSpPr>
          <p:nvPr userDrawn="1"/>
        </p:nvSpPr>
        <p:spPr bwMode="hidden">
          <a:xfrm>
            <a:off x="0" y="0"/>
            <a:ext cx="9140825" cy="2819400"/>
          </a:xfrm>
          <a:custGeom>
            <a:avLst/>
            <a:gdLst>
              <a:gd name="T0" fmla="*/ 0 w 5740"/>
              <a:gd name="T1" fmla="*/ 0 h 1906"/>
              <a:gd name="T2" fmla="*/ 0 w 5740"/>
              <a:gd name="T3" fmla="*/ 2147483647 h 1906"/>
              <a:gd name="T4" fmla="*/ 2147483647 w 5740"/>
              <a:gd name="T5" fmla="*/ 2147483647 h 1906"/>
              <a:gd name="T6" fmla="*/ 2147483647 w 5740"/>
              <a:gd name="T7" fmla="*/ 0 h 1906"/>
              <a:gd name="T8" fmla="*/ 0 w 5740"/>
              <a:gd name="T9" fmla="*/ 0 h 1906"/>
              <a:gd name="T10" fmla="*/ 0 w 5740"/>
              <a:gd name="T11" fmla="*/ 0 h 19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0" h="1906">
                <a:moveTo>
                  <a:pt x="0" y="0"/>
                </a:moveTo>
                <a:lnTo>
                  <a:pt x="0" y="1906"/>
                </a:lnTo>
                <a:lnTo>
                  <a:pt x="5740" y="1906"/>
                </a:lnTo>
                <a:lnTo>
                  <a:pt x="574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63502B"/>
              </a:gs>
              <a:gs pos="100000">
                <a:srgbClr val="A8926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26" descr="ah_background_layered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47688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20"/>
          <p:cNvSpPr>
            <a:spLocks noChangeShapeType="1"/>
          </p:cNvSpPr>
          <p:nvPr userDrawn="1"/>
        </p:nvSpPr>
        <p:spPr bwMode="auto">
          <a:xfrm>
            <a:off x="685800" y="457200"/>
            <a:ext cx="7772400" cy="0"/>
          </a:xfrm>
          <a:prstGeom prst="line">
            <a:avLst/>
          </a:prstGeom>
          <a:noFill/>
          <a:ln w="152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2057400"/>
            <a:ext cx="71628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3733800"/>
            <a:ext cx="78486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172200"/>
            <a:ext cx="2133600" cy="4762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35220994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69851012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29573058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481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38481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55696048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284823937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33743374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208507790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418221200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26169210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401543485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609600"/>
            <a:ext cx="19621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573405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40241075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2"/>
          <p:cNvSpPr>
            <a:spLocks/>
          </p:cNvSpPr>
          <p:nvPr/>
        </p:nvSpPr>
        <p:spPr bwMode="hidden">
          <a:xfrm>
            <a:off x="0" y="0"/>
            <a:ext cx="9140825" cy="2819400"/>
          </a:xfrm>
          <a:custGeom>
            <a:avLst/>
            <a:gdLst>
              <a:gd name="T0" fmla="*/ 0 w 5740"/>
              <a:gd name="T1" fmla="*/ 0 h 1906"/>
              <a:gd name="T2" fmla="*/ 0 w 5740"/>
              <a:gd name="T3" fmla="*/ 2147483647 h 1906"/>
              <a:gd name="T4" fmla="*/ 2147483647 w 5740"/>
              <a:gd name="T5" fmla="*/ 2147483647 h 1906"/>
              <a:gd name="T6" fmla="*/ 2147483647 w 5740"/>
              <a:gd name="T7" fmla="*/ 0 h 1906"/>
              <a:gd name="T8" fmla="*/ 0 w 5740"/>
              <a:gd name="T9" fmla="*/ 0 h 1906"/>
              <a:gd name="T10" fmla="*/ 0 w 5740"/>
              <a:gd name="T11" fmla="*/ 0 h 19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0" h="1906">
                <a:moveTo>
                  <a:pt x="0" y="0"/>
                </a:moveTo>
                <a:lnTo>
                  <a:pt x="0" y="1906"/>
                </a:lnTo>
                <a:lnTo>
                  <a:pt x="5740" y="1906"/>
                </a:lnTo>
                <a:lnTo>
                  <a:pt x="574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63502B"/>
              </a:gs>
              <a:gs pos="100000">
                <a:srgbClr val="A8926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7" name="Picture 18" descr="ah_background_layered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47688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2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609600"/>
            <a:ext cx="7848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2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533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E X P E R I E N C E    Y O U R    A M E R I C A</a:t>
            </a:r>
          </a:p>
        </p:txBody>
      </p:sp>
      <p:sp>
        <p:nvSpPr>
          <p:cNvPr id="1742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848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Line 17"/>
          <p:cNvSpPr>
            <a:spLocks noChangeShapeType="1"/>
          </p:cNvSpPr>
          <p:nvPr userDrawn="1"/>
        </p:nvSpPr>
        <p:spPr bwMode="auto">
          <a:xfrm>
            <a:off x="685800" y="457200"/>
            <a:ext cx="7772400" cy="0"/>
          </a:xfrm>
          <a:prstGeom prst="line">
            <a:avLst/>
          </a:prstGeom>
          <a:noFill/>
          <a:ln w="152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NPSRawlinsonOT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323976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 X P E R I E N C E    Y O U R    A M E R I C A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2400" y="44450"/>
            <a:ext cx="45148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Frutiger LT Std 55 Roman" pitchFamily="34" charset="0"/>
              </a:rPr>
              <a:t>National Park Service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Frutiger LT Std 55 Roman" pitchFamily="34" charset="0"/>
              </a:rPr>
              <a:t>U.S. Department of the Interior</a:t>
            </a:r>
          </a:p>
          <a:p>
            <a:pPr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Frutiger LT Std 55 Roman" pitchFamily="34" charset="0"/>
            </a:endParaRP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Frutiger LT Std 55 Roman" pitchFamily="34" charset="0"/>
              </a:rPr>
              <a:t>State and Local Assistance Programs</a:t>
            </a:r>
          </a:p>
        </p:txBody>
      </p:sp>
      <p:sp>
        <p:nvSpPr>
          <p:cNvPr id="13317" name="Rectangle 21"/>
          <p:cNvSpPr txBox="1">
            <a:spLocks noChangeArrowheads="1"/>
          </p:cNvSpPr>
          <p:nvPr/>
        </p:nvSpPr>
        <p:spPr bwMode="auto">
          <a:xfrm>
            <a:off x="3124200" y="6172200"/>
            <a:ext cx="533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Frutiger LT Std 55 Roman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Frutiger LT Std 55 Roman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rutiger LT Std 55 Roman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Frutiger LT Std 55 Roman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Frutiger LT Std 55 Roman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Frutiger LT Std 55 Roman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Frutiger LT Std 55 Roman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Frutiger LT Std 55 Roman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Frutiger LT Std 55 Roman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Garamond" pitchFamily="18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609600" y="2057400"/>
            <a:ext cx="7848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PSRawlinsonOT" pitchFamily="50" charset="0"/>
              </a:defRPr>
            </a:lvl9pPr>
          </a:lstStyle>
          <a:p>
            <a:pPr>
              <a:defRPr/>
            </a:pPr>
            <a:r>
              <a:rPr lang="en-US" sz="3400" dirty="0" smtClean="0">
                <a:solidFill>
                  <a:schemeClr val="tx1"/>
                </a:solidFill>
              </a:rPr>
              <a:t>2014 LWCF Outdoor Recreation Legacy Partnership Program (ORLP)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609600" y="3733800"/>
            <a:ext cx="7848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13320" name="Picture 7" descr="C:\Users\KDGonzalez\AppData\Local\Temp\Temp1_ah_black_gif.zip\ah_large_blac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800" y="204788"/>
            <a:ext cx="685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47700" y="242888"/>
            <a:ext cx="78486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effectLst/>
                <a:cs typeface="Times New Roman" pitchFamily="18" charset="0"/>
              </a:rPr>
              <a:t>ORLP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Background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496300" cy="4872038"/>
          </a:xfrm>
          <a:solidFill>
            <a:srgbClr val="663300"/>
          </a:solidFill>
        </p:spPr>
        <p:txBody>
          <a:bodyPr/>
          <a:lstStyle/>
          <a:p>
            <a:pPr eaLnBrk="1" hangingPunct="1">
              <a:buClrTx/>
            </a:pPr>
            <a:r>
              <a:rPr lang="en-US" altLang="en-US" sz="2200" dirty="0" smtClean="0">
                <a:effectLst/>
              </a:rPr>
              <a:t>Authorized by Congress in FY2014 Appropriations</a:t>
            </a:r>
            <a:endParaRPr lang="en-US" altLang="en-US" sz="2200" dirty="0" smtClean="0">
              <a:effectLst/>
            </a:endParaRPr>
          </a:p>
          <a:p>
            <a:pPr lvl="1"/>
            <a:r>
              <a:rPr lang="en-US" altLang="en-US" sz="2000" dirty="0" smtClean="0">
                <a:effectLst/>
              </a:rPr>
              <a:t>$3M in addition to funding for formula allocation</a:t>
            </a:r>
          </a:p>
          <a:p>
            <a:pPr lvl="1"/>
            <a:r>
              <a:rPr lang="en-US" altLang="en-US" sz="2000" dirty="0" smtClean="0">
                <a:effectLst/>
              </a:rPr>
              <a:t>Little guidance beyond nationally competitive</a:t>
            </a:r>
            <a:endParaRPr lang="en-US" altLang="en-US" sz="2000" dirty="0" smtClean="0">
              <a:effectLst/>
            </a:endParaRPr>
          </a:p>
          <a:p>
            <a:pPr eaLnBrk="1" hangingPunct="1">
              <a:buClrTx/>
            </a:pPr>
            <a:r>
              <a:rPr lang="en-US" altLang="en-US" sz="2000" dirty="0" smtClean="0">
                <a:effectLst/>
              </a:rPr>
              <a:t>Consultation</a:t>
            </a:r>
            <a:r>
              <a:rPr lang="en-US" altLang="en-US" sz="2000" dirty="0" smtClean="0">
                <a:effectLst/>
              </a:rPr>
              <a:t> </a:t>
            </a:r>
            <a:endParaRPr lang="en-US" altLang="en-US" sz="2000" dirty="0" smtClean="0">
              <a:effectLst/>
            </a:endParaRPr>
          </a:p>
          <a:p>
            <a:pPr lvl="1"/>
            <a:r>
              <a:rPr lang="en-US" altLang="en-US" sz="2000" dirty="0">
                <a:effectLst/>
              </a:rPr>
              <a:t>NPS met with Congressional staff to get further </a:t>
            </a:r>
            <a:r>
              <a:rPr lang="en-US" altLang="en-US" sz="2000" dirty="0" smtClean="0">
                <a:effectLst/>
              </a:rPr>
              <a:t>clarification about intent</a:t>
            </a:r>
            <a:endParaRPr lang="en-US" altLang="en-US" sz="2000" dirty="0">
              <a:effectLst/>
            </a:endParaRPr>
          </a:p>
          <a:p>
            <a:pPr lvl="1"/>
            <a:r>
              <a:rPr lang="en-US" altLang="en-US" sz="2000" dirty="0" smtClean="0">
                <a:effectLst/>
              </a:rPr>
              <a:t>Recommendations and input from State partners and other interested parties</a:t>
            </a:r>
            <a:r>
              <a:rPr lang="en-US" altLang="en-US" sz="2000" dirty="0" smtClean="0">
                <a:effectLst/>
              </a:rPr>
              <a:t> </a:t>
            </a:r>
            <a:endParaRPr lang="en-US" altLang="en-US" sz="2000" dirty="0">
              <a:effectLst/>
            </a:endParaRPr>
          </a:p>
          <a:p>
            <a:pPr eaLnBrk="1" hangingPunct="1">
              <a:buClrTx/>
            </a:pPr>
            <a:r>
              <a:rPr lang="en-US" altLang="en-US" sz="2000" dirty="0" smtClean="0">
                <a:effectLst/>
              </a:rPr>
              <a:t>NPS Obligations</a:t>
            </a:r>
            <a:endParaRPr lang="en-US" altLang="en-US" sz="2000" dirty="0">
              <a:effectLst/>
            </a:endParaRPr>
          </a:p>
          <a:p>
            <a:pPr lvl="1" eaLnBrk="1" hangingPunct="1">
              <a:buClrTx/>
            </a:pPr>
            <a:r>
              <a:rPr lang="en-US" altLang="en-US" sz="1800" dirty="0" smtClean="0">
                <a:effectLst/>
              </a:rPr>
              <a:t>2 </a:t>
            </a:r>
            <a:r>
              <a:rPr lang="en-US" altLang="en-US" sz="1800" dirty="0">
                <a:effectLst/>
              </a:rPr>
              <a:t>CFR Part 200 </a:t>
            </a:r>
            <a:r>
              <a:rPr lang="en-US" altLang="en-US" sz="1800" i="1" dirty="0">
                <a:effectLst/>
              </a:rPr>
              <a:t>Uniform Administrative Requirements, Costs Principles and Audit Requirements for Federal Awards </a:t>
            </a:r>
            <a:r>
              <a:rPr lang="en-US" altLang="en-US" sz="1800" dirty="0">
                <a:effectLst/>
              </a:rPr>
              <a:t>and DOI </a:t>
            </a:r>
            <a:r>
              <a:rPr lang="en-US" altLang="en-US" sz="1800" dirty="0" smtClean="0">
                <a:effectLst/>
              </a:rPr>
              <a:t>and NPS Policy </a:t>
            </a:r>
            <a:r>
              <a:rPr lang="en-US" altLang="en-US" sz="1800" dirty="0">
                <a:effectLst/>
              </a:rPr>
              <a:t>require </a:t>
            </a:r>
            <a:r>
              <a:rPr lang="en-US" altLang="en-US" sz="1800" dirty="0" smtClean="0">
                <a:effectLst/>
              </a:rPr>
              <a:t>agency programs </a:t>
            </a:r>
            <a:r>
              <a:rPr lang="en-US" altLang="en-US" sz="1800" dirty="0">
                <a:effectLst/>
              </a:rPr>
              <a:t>to design and implement a </a:t>
            </a:r>
            <a:r>
              <a:rPr lang="en-US" altLang="en-US" sz="1800" dirty="0" smtClean="0">
                <a:effectLst/>
              </a:rPr>
              <a:t>merit-based </a:t>
            </a:r>
            <a:r>
              <a:rPr lang="en-US" altLang="en-US" sz="1800" dirty="0">
                <a:effectLst/>
              </a:rPr>
              <a:t>review process for awarding discretionary </a:t>
            </a:r>
            <a:r>
              <a:rPr lang="en-US" altLang="en-US" sz="1800" dirty="0" smtClean="0">
                <a:effectLst/>
              </a:rPr>
              <a:t>funds</a:t>
            </a:r>
            <a:endParaRPr lang="en-US" altLang="en-US" sz="2000" dirty="0" smtClean="0">
              <a:effectLst/>
            </a:endParaRPr>
          </a:p>
          <a:p>
            <a:pPr lvl="1"/>
            <a:endParaRPr lang="en-US" altLang="en-US" sz="2000" dirty="0" smtClean="0">
              <a:effectLst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47700" y="242888"/>
            <a:ext cx="78486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effectLst/>
                <a:cs typeface="Times New Roman" pitchFamily="18" charset="0"/>
              </a:rPr>
              <a:t>ORLP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Goals </a:t>
            </a:r>
            <a:r>
              <a:rPr lang="en-US" altLang="en-US" sz="3200" dirty="0">
                <a:effectLst/>
                <a:cs typeface="Times New Roman" pitchFamily="18" charset="0"/>
              </a:rPr>
              <a:t>and Target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Communities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496300" cy="4872038"/>
          </a:xfrm>
          <a:solidFill>
            <a:srgbClr val="663300"/>
          </a:solidFill>
        </p:spPr>
        <p:txBody>
          <a:bodyPr/>
          <a:lstStyle/>
          <a:p>
            <a:pPr eaLnBrk="1" hangingPunct="1">
              <a:buClrTx/>
            </a:pPr>
            <a:r>
              <a:rPr lang="en-US" altLang="en-US" sz="2200" smtClean="0">
                <a:effectLst/>
              </a:rPr>
              <a:t>Program Goals </a:t>
            </a:r>
          </a:p>
          <a:p>
            <a:pPr lvl="1"/>
            <a:r>
              <a:rPr lang="en-US" altLang="en-US" sz="2000" smtClean="0">
                <a:effectLst/>
              </a:rPr>
              <a:t>Help urban communities acquire and/or develop land to create or reinvigorate public parks and other outdoor recreation spaces. </a:t>
            </a:r>
          </a:p>
          <a:p>
            <a:pPr lvl="1"/>
            <a:r>
              <a:rPr lang="en-US" altLang="en-US" sz="2000" smtClean="0">
                <a:effectLst/>
              </a:rPr>
              <a:t>Priority given to projects in communities that are economically disadvantaged and underserved in terms of recreation resources. </a:t>
            </a:r>
          </a:p>
          <a:p>
            <a:pPr lvl="1"/>
            <a:endParaRPr lang="en-US" altLang="en-US" sz="2000" smtClean="0">
              <a:effectLst/>
            </a:endParaRPr>
          </a:p>
          <a:p>
            <a:pPr eaLnBrk="1" hangingPunct="1">
              <a:buClrTx/>
            </a:pPr>
            <a:r>
              <a:rPr lang="en-US" altLang="en-US" sz="2000" smtClean="0">
                <a:effectLst/>
              </a:rPr>
              <a:t>Eligible Applicants </a:t>
            </a:r>
          </a:p>
          <a:p>
            <a:pPr lvl="1"/>
            <a:r>
              <a:rPr lang="en-US" altLang="en-US" sz="2000" smtClean="0">
                <a:effectLst/>
              </a:rPr>
              <a:t>Include state and local government agencies (e.g., cities, counties, legal subdivisions such as park districts, etc.) and federally-recognized tribes </a:t>
            </a:r>
          </a:p>
          <a:p>
            <a:pPr lvl="1"/>
            <a:r>
              <a:rPr lang="en-US" altLang="en-US" sz="2000" smtClean="0">
                <a:effectLst/>
              </a:rPr>
              <a:t>Within or serving areas delineated by the Census Bureau from the 2010 census as having populations of 50,000 or more people and consisting of a “densely settled territory.”</a:t>
            </a:r>
          </a:p>
        </p:txBody>
      </p:sp>
    </p:spTree>
    <p:extLst>
      <p:ext uri="{BB962C8B-B14F-4D97-AF65-F5344CB8AC3E}">
        <p14:creationId xmlns:p14="http://schemas.microsoft.com/office/powerpoint/2010/main" val="15973503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47700" y="242888"/>
            <a:ext cx="78486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FY2014 Project Proposal Response </a:t>
            </a: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47700" y="1447800"/>
            <a:ext cx="7848600" cy="4872038"/>
          </a:xfrm>
          <a:solidFill>
            <a:srgbClr val="663300"/>
          </a:solidFill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Tx/>
            </a:pPr>
            <a:r>
              <a:rPr lang="en-US" altLang="en-US" dirty="0" smtClean="0">
                <a:effectLst/>
                <a:cs typeface="Times New Roman" pitchFamily="18" charset="0"/>
              </a:rPr>
              <a:t>Notice published on Grants.gov in June 2014; States could submit up to two proposals each for projects worth $250,000 to $500,000</a:t>
            </a:r>
            <a:endParaRPr lang="en-US" altLang="en-US" dirty="0" smtClean="0">
              <a:effectLst/>
              <a:cs typeface="Times New Roman" pitchFamily="18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Tx/>
            </a:pPr>
            <a:r>
              <a:rPr lang="en-US" altLang="en-US" dirty="0" smtClean="0">
                <a:effectLst/>
                <a:cs typeface="Times New Roman" pitchFamily="18" charset="0"/>
              </a:rPr>
              <a:t>NPS </a:t>
            </a:r>
            <a:r>
              <a:rPr lang="en-US" altLang="en-US" dirty="0" smtClean="0">
                <a:effectLst/>
                <a:cs typeface="Times New Roman" pitchFamily="18" charset="0"/>
              </a:rPr>
              <a:t>received 47 project proposals </a:t>
            </a:r>
            <a:r>
              <a:rPr lang="en-US" altLang="en-US" dirty="0" smtClean="0">
                <a:effectLst/>
                <a:cs typeface="Times New Roman" pitchFamily="18" charset="0"/>
              </a:rPr>
              <a:t>32 states requesting </a:t>
            </a:r>
            <a:r>
              <a:rPr lang="en-US" altLang="en-US" dirty="0" smtClean="0">
                <a:effectLst/>
                <a:cs typeface="Times New Roman" pitchFamily="18" charset="0"/>
              </a:rPr>
              <a:t>a total of $19.1 </a:t>
            </a:r>
            <a:r>
              <a:rPr lang="en-US" altLang="en-US" dirty="0" smtClean="0">
                <a:effectLst/>
                <a:cs typeface="Times New Roman" pitchFamily="18" charset="0"/>
              </a:rPr>
              <a:t>million</a:t>
            </a:r>
            <a:endParaRPr lang="en-US" altLang="en-US" dirty="0">
              <a:effectLst/>
              <a:cs typeface="Times New Roman" pitchFamily="18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Tx/>
            </a:pPr>
            <a:r>
              <a:rPr lang="en-US" altLang="en-US" dirty="0" smtClean="0">
                <a:effectLst/>
                <a:cs typeface="Times New Roman" pitchFamily="18" charset="0"/>
              </a:rPr>
              <a:t>Technical review by NPS staff; merit review by panels comprised of peers (state staff, NPS staff outside program, outside experts)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Tx/>
            </a:pPr>
            <a:r>
              <a:rPr lang="en-US" altLang="en-US" dirty="0" smtClean="0">
                <a:effectLst/>
                <a:cs typeface="Times New Roman" pitchFamily="18" charset="0"/>
              </a:rPr>
              <a:t>NPS Director Jon Jarvis made final selections based on work of merit panels</a:t>
            </a:r>
            <a:endParaRPr lang="en-US" altLang="en-US" dirty="0" smtClean="0"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47700" y="242888"/>
            <a:ext cx="78486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Selected FY2014 Projects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794114"/>
              </p:ext>
            </p:extLst>
          </p:nvPr>
        </p:nvGraphicFramePr>
        <p:xfrm>
          <a:off x="647700" y="2133600"/>
          <a:ext cx="7886701" cy="3764981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328738"/>
                <a:gridCol w="514350"/>
                <a:gridCol w="4243388"/>
                <a:gridCol w="1800225"/>
              </a:tblGrid>
              <a:tr h="426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City</a:t>
                      </a: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St.</a:t>
                      </a:r>
                      <a:r>
                        <a:rPr lang="en-US" sz="1400" b="1" baseline="0" dirty="0" smtClean="0">
                          <a:solidFill>
                            <a:srgbClr val="05040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Project Title</a:t>
                      </a: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Fed. Share </a:t>
                      </a: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Mobile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Three Mile Creek Greenway Project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386,525 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Denver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Montbello</a:t>
                      </a:r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Open Space Project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250,000 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Atlanta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GA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Proctor Creek Park - Phase I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Development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280,000 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Portland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OR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Thomas Cully Park Development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500,000 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Bridgeport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Johnson Oak Park Redevelopment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375,000 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Detroit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Belle Isle Park Athletic Complex Renovation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325,000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Minneapolis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MN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Sheridan Memorial Park - Initial Development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$  500,000 </a:t>
                      </a: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Madison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WI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Central Park - Skate Park Development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$  295,308 </a:t>
                      </a:r>
                      <a:endParaRPr lang="en-US" sz="1400" b="0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63502B"/>
                    </a:solidFill>
                  </a:tcPr>
                </a:tc>
              </a:tr>
              <a:tr h="37090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5040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3502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42888"/>
            <a:ext cx="80391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effectLst/>
                <a:cs typeface="Times New Roman" pitchFamily="18" charset="0"/>
              </a:rPr>
              <a:t>ORLP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Targeted Improvement in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FY15/16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496300" cy="4872038"/>
          </a:xfrm>
          <a:solidFill>
            <a:srgbClr val="663300"/>
          </a:solidFill>
        </p:spPr>
        <p:txBody>
          <a:bodyPr/>
          <a:lstStyle/>
          <a:p>
            <a:pPr eaLnBrk="1" hangingPunct="1">
              <a:buClrTx/>
            </a:pPr>
            <a:r>
              <a:rPr lang="en-US" dirty="0">
                <a:effectLst/>
              </a:rPr>
              <a:t>Grants.gov announcement/application </a:t>
            </a:r>
            <a:r>
              <a:rPr lang="en-US" dirty="0" smtClean="0">
                <a:effectLst/>
              </a:rPr>
              <a:t>instructions</a:t>
            </a:r>
            <a:r>
              <a:rPr lang="en-US" altLang="en-US" dirty="0" smtClean="0">
                <a:effectLst/>
              </a:rPr>
              <a:t> </a:t>
            </a:r>
          </a:p>
          <a:p>
            <a:pPr lvl="1"/>
            <a:r>
              <a:rPr lang="en-US" altLang="en-US" sz="2400" dirty="0" smtClean="0">
                <a:effectLst/>
              </a:rPr>
              <a:t>Improve explanation/clarification of submission materials, eligible jurisdictions, match requirements, contingency funding, multiple site projects, etc.</a:t>
            </a:r>
          </a:p>
          <a:p>
            <a:pPr lvl="1"/>
            <a:endParaRPr lang="en-US" altLang="en-US" sz="2400" dirty="0" smtClean="0">
              <a:effectLst/>
            </a:endParaRPr>
          </a:p>
          <a:p>
            <a:pPr eaLnBrk="1" hangingPunct="1">
              <a:buClrTx/>
            </a:pPr>
            <a:r>
              <a:rPr lang="en-US" altLang="en-US" dirty="0" smtClean="0">
                <a:effectLst/>
              </a:rPr>
              <a:t>Project Selection Criteria</a:t>
            </a:r>
          </a:p>
          <a:p>
            <a:pPr lvl="1"/>
            <a:r>
              <a:rPr lang="en-US" altLang="en-US" sz="2400" dirty="0" smtClean="0">
                <a:effectLst/>
              </a:rPr>
              <a:t>Eliminated one criteria, total of 10 criteria</a:t>
            </a:r>
          </a:p>
          <a:p>
            <a:pPr lvl="1"/>
            <a:r>
              <a:rPr lang="en-US" altLang="en-US" sz="2400" dirty="0" smtClean="0">
                <a:effectLst/>
              </a:rPr>
              <a:t>Expanded guidance for Merit Reviewers</a:t>
            </a:r>
          </a:p>
          <a:p>
            <a:pPr lvl="1"/>
            <a:r>
              <a:rPr lang="en-US" altLang="en-US" sz="2400" dirty="0" smtClean="0">
                <a:effectLst/>
              </a:rPr>
              <a:t>Reduced the number of </a:t>
            </a:r>
            <a:r>
              <a:rPr lang="en-US" altLang="en-US" sz="2400" dirty="0">
                <a:effectLst/>
              </a:rPr>
              <a:t>e</a:t>
            </a:r>
            <a:r>
              <a:rPr lang="en-US" altLang="en-US" sz="2400" dirty="0" smtClean="0">
                <a:effectLst/>
              </a:rPr>
              <a:t>valuation factors from 5-6 per criteria to 4-3 factors</a:t>
            </a:r>
          </a:p>
          <a:p>
            <a:pPr lvl="1"/>
            <a:r>
              <a:rPr lang="en-US" altLang="en-US" sz="2400" dirty="0" smtClean="0">
                <a:effectLst/>
              </a:rPr>
              <a:t>Conducted evaluation/research on minority/economic disadvantaged neighborhoods/communities</a:t>
            </a:r>
          </a:p>
        </p:txBody>
      </p:sp>
    </p:spTree>
    <p:extLst>
      <p:ext uri="{BB962C8B-B14F-4D97-AF65-F5344CB8AC3E}">
        <p14:creationId xmlns:p14="http://schemas.microsoft.com/office/powerpoint/2010/main" val="4481716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-4763"/>
            <a:ext cx="9144000" cy="1223963"/>
          </a:xfrm>
          <a:prstGeom prst="rect">
            <a:avLst/>
          </a:prstGeom>
          <a:solidFill>
            <a:srgbClr val="050403"/>
          </a:solidFill>
          <a:ln w="952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95300" y="242888"/>
            <a:ext cx="80391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effectLst/>
                <a:cs typeface="Times New Roman" pitchFamily="18" charset="0"/>
              </a:rPr>
              <a:t>ORLP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Targeted Improvement in </a:t>
            </a:r>
            <a:r>
              <a:rPr lang="en-US" altLang="en-US" sz="3200" dirty="0" smtClean="0">
                <a:effectLst/>
                <a:cs typeface="Times New Roman" pitchFamily="18" charset="0"/>
              </a:rPr>
              <a:t>FY15/16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496300" cy="4872038"/>
          </a:xfrm>
          <a:solidFill>
            <a:srgbClr val="663300"/>
          </a:solidFill>
        </p:spPr>
        <p:txBody>
          <a:bodyPr/>
          <a:lstStyle/>
          <a:p>
            <a:pPr eaLnBrk="1" hangingPunct="1">
              <a:buClrTx/>
            </a:pPr>
            <a:r>
              <a:rPr lang="en-US" altLang="en-US" dirty="0" smtClean="0">
                <a:effectLst/>
              </a:rPr>
              <a:t>Internal / NPS Project review  </a:t>
            </a:r>
          </a:p>
          <a:p>
            <a:pPr lvl="1"/>
            <a:r>
              <a:rPr lang="en-US" altLang="en-US" sz="2400" dirty="0" smtClean="0">
                <a:effectLst/>
              </a:rPr>
              <a:t>Improve pre-merit review of applications</a:t>
            </a:r>
          </a:p>
          <a:p>
            <a:pPr lvl="1"/>
            <a:r>
              <a:rPr lang="en-US" altLang="en-US" sz="2400" dirty="0" smtClean="0">
                <a:effectLst/>
              </a:rPr>
              <a:t>Improve guidance on evaluating proposed projects and fundable elements </a:t>
            </a:r>
          </a:p>
          <a:p>
            <a:pPr lvl="1"/>
            <a:r>
              <a:rPr lang="en-US" altLang="en-US" sz="2400" dirty="0" smtClean="0">
                <a:effectLst/>
              </a:rPr>
              <a:t>Develop a US Census data sheet </a:t>
            </a:r>
          </a:p>
          <a:p>
            <a:pPr marL="457200" lvl="1" indent="0">
              <a:buNone/>
            </a:pPr>
            <a:endParaRPr lang="en-US" altLang="en-US" sz="2400" dirty="0" smtClean="0">
              <a:effectLst/>
            </a:endParaRPr>
          </a:p>
          <a:p>
            <a:pPr eaLnBrk="1" hangingPunct="1">
              <a:buClrTx/>
            </a:pPr>
            <a:r>
              <a:rPr lang="en-US" altLang="en-US" dirty="0" smtClean="0">
                <a:effectLst/>
              </a:rPr>
              <a:t>Merit Review Process</a:t>
            </a:r>
          </a:p>
          <a:p>
            <a:pPr lvl="1"/>
            <a:r>
              <a:rPr lang="en-US" altLang="en-US" sz="2400" dirty="0" smtClean="0">
                <a:effectLst/>
              </a:rPr>
              <a:t>Reducing or dividing the evaluation criteria between merit panel and technical reviewers  </a:t>
            </a:r>
          </a:p>
          <a:p>
            <a:pPr lvl="1"/>
            <a:r>
              <a:rPr lang="en-US" altLang="en-US" sz="2400" dirty="0" smtClean="0">
                <a:effectLst/>
              </a:rPr>
              <a:t>Allowing merit reviewers to discuss their evaluations among the teams</a:t>
            </a:r>
          </a:p>
        </p:txBody>
      </p:sp>
    </p:spTree>
    <p:extLst>
      <p:ext uri="{BB962C8B-B14F-4D97-AF65-F5344CB8AC3E}">
        <p14:creationId xmlns:p14="http://schemas.microsoft.com/office/powerpoint/2010/main" val="40651943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7">
      <a:dk1>
        <a:srgbClr val="7F6737"/>
      </a:dk1>
      <a:lt1>
        <a:srgbClr val="FFFFFF"/>
      </a:lt1>
      <a:dk2>
        <a:srgbClr val="BFA673"/>
      </a:dk2>
      <a:lt2>
        <a:srgbClr val="E6E3AA"/>
      </a:lt2>
      <a:accent1>
        <a:srgbClr val="FFCC00"/>
      </a:accent1>
      <a:accent2>
        <a:srgbClr val="808000"/>
      </a:accent2>
      <a:accent3>
        <a:srgbClr val="DCD0BC"/>
      </a:accent3>
      <a:accent4>
        <a:srgbClr val="DADADA"/>
      </a:accent4>
      <a:accent5>
        <a:srgbClr val="FFE2AA"/>
      </a:accent5>
      <a:accent6>
        <a:srgbClr val="737300"/>
      </a:accent6>
      <a:hlink>
        <a:srgbClr val="784700"/>
      </a:hlink>
      <a:folHlink>
        <a:srgbClr val="9A7200"/>
      </a:folHlink>
    </a:clrScheme>
    <a:fontScheme name="Stream">
      <a:majorFont>
        <a:latin typeface="NPSRawlinsonOT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4">
            <a:lumMod val="1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accent4">
                <a:lumMod val="10000"/>
              </a:schemeClr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1898</TotalTime>
  <Words>526</Words>
  <Application>Microsoft Office PowerPoint</Application>
  <PresentationFormat>On-screen Show (4:3)</PresentationFormat>
  <Paragraphs>89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Stream</vt:lpstr>
      <vt:lpstr>PowerPoint Presentation</vt:lpstr>
      <vt:lpstr>ORLP Background</vt:lpstr>
      <vt:lpstr>ORLP Goals and Target Communities</vt:lpstr>
      <vt:lpstr>FY2014 Project Proposal Response </vt:lpstr>
      <vt:lpstr>Selected FY2014 Projects</vt:lpstr>
      <vt:lpstr>ORLP Targeted Improvement in FY15/16</vt:lpstr>
      <vt:lpstr>ORLP Targeted Improvement in FY15/16</vt:lpstr>
    </vt:vector>
  </TitlesOfParts>
  <Company>NPS-HFC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 Gilbert</dc:creator>
  <cp:lastModifiedBy>Elisabeth Morgan Fondriest</cp:lastModifiedBy>
  <cp:revision>150</cp:revision>
  <dcterms:created xsi:type="dcterms:W3CDTF">2007-08-07T12:44:29Z</dcterms:created>
  <dcterms:modified xsi:type="dcterms:W3CDTF">2015-09-08T15:01:20Z</dcterms:modified>
</cp:coreProperties>
</file>