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546C"/>
    <a:srgbClr val="BBD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7" autoAdjust="0"/>
    <p:restoredTop sz="92182" autoAdjust="0"/>
  </p:normalViewPr>
  <p:slideViewPr>
    <p:cSldViewPr snapToGrid="0">
      <p:cViewPr varScale="1">
        <p:scale>
          <a:sx n="110" d="100"/>
          <a:sy n="110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657DD-1311-435E-90E9-77C68A7DB4E0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CF0A8-6589-458D-B6EC-3D29BC771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12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F0A8-6589-458D-B6EC-3D29BC7718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45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5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1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7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83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6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3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1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6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8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1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32D30-4529-4369-ADA1-F61DBFA59506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416BA-802B-4AC1-A29F-EC173139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2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2214" y="1200647"/>
            <a:ext cx="4907305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2C546C"/>
                </a:solidFill>
              </a:rPr>
              <a:t>PAD-US PRESENTATION FOR</a:t>
            </a:r>
          </a:p>
          <a:p>
            <a:pPr algn="ctr"/>
            <a:endParaRPr lang="en-US" sz="3200" b="1" dirty="0">
              <a:solidFill>
                <a:srgbClr val="2C546C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2C546C"/>
                </a:solidFill>
              </a:rPr>
              <a:t>NASORLO</a:t>
            </a:r>
          </a:p>
          <a:p>
            <a:pPr algn="ctr"/>
            <a:endParaRPr lang="en-US" dirty="0">
              <a:solidFill>
                <a:srgbClr val="2C546C"/>
              </a:solidFill>
            </a:endParaRPr>
          </a:p>
          <a:p>
            <a:pPr algn="ctr"/>
            <a:endParaRPr lang="en-US" dirty="0" smtClean="0">
              <a:solidFill>
                <a:srgbClr val="2C546C"/>
              </a:solidFill>
            </a:endParaRPr>
          </a:p>
          <a:p>
            <a:pPr algn="ctr"/>
            <a:endParaRPr lang="en-US" dirty="0">
              <a:solidFill>
                <a:srgbClr val="2C546C"/>
              </a:solidFill>
            </a:endParaRPr>
          </a:p>
          <a:p>
            <a:pPr algn="ctr"/>
            <a:endParaRPr lang="en-US" dirty="0" smtClean="0">
              <a:solidFill>
                <a:srgbClr val="2C546C"/>
              </a:solidFill>
            </a:endParaRPr>
          </a:p>
          <a:p>
            <a:pPr algn="ctr"/>
            <a:endParaRPr lang="en-US" dirty="0">
              <a:solidFill>
                <a:srgbClr val="2C546C"/>
              </a:solidFill>
            </a:endParaRPr>
          </a:p>
          <a:p>
            <a:pPr algn="ctr"/>
            <a:endParaRPr lang="en-US" dirty="0" smtClean="0">
              <a:solidFill>
                <a:srgbClr val="2C546C"/>
              </a:solidFill>
            </a:endParaRPr>
          </a:p>
          <a:p>
            <a:pPr algn="ctr"/>
            <a:endParaRPr lang="en-US" dirty="0" smtClean="0">
              <a:solidFill>
                <a:srgbClr val="2C546C"/>
              </a:solidFill>
            </a:endParaRPr>
          </a:p>
          <a:p>
            <a:pPr algn="ctr"/>
            <a:r>
              <a:rPr lang="en-US" dirty="0" smtClean="0">
                <a:solidFill>
                  <a:srgbClr val="2C546C"/>
                </a:solidFill>
              </a:rPr>
              <a:t>USGS Gap Analysis Program</a:t>
            </a:r>
          </a:p>
          <a:p>
            <a:pPr algn="ctr"/>
            <a:endParaRPr lang="en-US" dirty="0">
              <a:solidFill>
                <a:srgbClr val="2C546C"/>
              </a:solidFill>
            </a:endParaRPr>
          </a:p>
          <a:p>
            <a:pPr algn="ctr"/>
            <a:r>
              <a:rPr lang="en-US" sz="1400" i="1" dirty="0" smtClean="0">
                <a:solidFill>
                  <a:srgbClr val="2C546C"/>
                </a:solidFill>
              </a:rPr>
              <a:t>September 16, 2016</a:t>
            </a:r>
            <a:endParaRPr lang="en-US" sz="1400" i="1" dirty="0">
              <a:solidFill>
                <a:srgbClr val="2C546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5866955"/>
            <a:ext cx="1036320" cy="30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39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2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51603" y="450143"/>
            <a:ext cx="4458412" cy="3350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86" y="3050216"/>
            <a:ext cx="4128413" cy="3148612"/>
          </a:xfrm>
          <a:prstGeom prst="rect">
            <a:avLst/>
          </a:prstGeom>
        </p:spPr>
      </p:pic>
      <p:pic>
        <p:nvPicPr>
          <p:cNvPr id="1026" name="Picture 2" descr="PADUS_Graphic_fee-owned-lan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6"/>
          <a:stretch>
            <a:fillRect/>
          </a:stretch>
        </p:blipFill>
        <p:spPr bwMode="auto">
          <a:xfrm>
            <a:off x="4483667" y="4178789"/>
            <a:ext cx="4465201" cy="207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4443" y="294199"/>
            <a:ext cx="4031312" cy="262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2C546C"/>
                </a:solidFill>
              </a:rPr>
              <a:t>PAD-US</a:t>
            </a:r>
          </a:p>
          <a:p>
            <a:r>
              <a:rPr lang="en-US" dirty="0" smtClean="0">
                <a:solidFill>
                  <a:srgbClr val="2C546C"/>
                </a:solidFill>
              </a:rPr>
              <a:t>Protected Areas Database of the U.S</a:t>
            </a:r>
          </a:p>
          <a:p>
            <a:endParaRPr lang="en-US" sz="1600" dirty="0">
              <a:solidFill>
                <a:srgbClr val="2C546C"/>
              </a:solidFill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rgbClr val="2C546C"/>
                </a:solidFill>
              </a:rPr>
              <a:t>GIS</a:t>
            </a:r>
            <a:r>
              <a:rPr lang="en-US" sz="1400" dirty="0" smtClean="0">
                <a:solidFill>
                  <a:srgbClr val="2C546C"/>
                </a:solidFill>
              </a:rPr>
              <a:t> database of parks and other lands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C546C"/>
                </a:solidFill>
              </a:rPr>
              <a:t>Published by </a:t>
            </a:r>
            <a:r>
              <a:rPr lang="en-US" sz="1400" b="1" dirty="0" smtClean="0">
                <a:solidFill>
                  <a:srgbClr val="2C546C"/>
                </a:solidFill>
              </a:rPr>
              <a:t>USGS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C546C"/>
                </a:solidFill>
              </a:rPr>
              <a:t>Federal, state, local and NGO owned lands, plus marine areas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C546C"/>
                </a:solidFill>
              </a:rPr>
              <a:t>Mostly done for </a:t>
            </a:r>
            <a:r>
              <a:rPr lang="en-US" sz="1400" b="1" dirty="0" smtClean="0">
                <a:solidFill>
                  <a:srgbClr val="2C546C"/>
                </a:solidFill>
              </a:rPr>
              <a:t>fed, state</a:t>
            </a:r>
            <a:r>
              <a:rPr lang="en-US" sz="1400" dirty="0" smtClean="0">
                <a:solidFill>
                  <a:srgbClr val="2C546C"/>
                </a:solidFill>
              </a:rPr>
              <a:t>; need more </a:t>
            </a:r>
            <a:r>
              <a:rPr lang="en-US" sz="1400" b="1" dirty="0" smtClean="0">
                <a:solidFill>
                  <a:srgbClr val="2C546C"/>
                </a:solidFill>
              </a:rPr>
              <a:t>local</a:t>
            </a:r>
            <a:r>
              <a:rPr lang="en-US" sz="1400" dirty="0" smtClean="0">
                <a:solidFill>
                  <a:srgbClr val="2C546C"/>
                </a:solidFill>
              </a:rPr>
              <a:t> data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C546C"/>
                </a:solidFill>
              </a:rPr>
              <a:t>3 billion acres, 20,000+ agencies</a:t>
            </a:r>
            <a:endParaRPr lang="en-US" sz="1400" dirty="0">
              <a:solidFill>
                <a:srgbClr val="2C546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6479" r="27709"/>
          <a:stretch/>
        </p:blipFill>
        <p:spPr>
          <a:xfrm>
            <a:off x="6900011" y="2247505"/>
            <a:ext cx="1894131" cy="1684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4221275" y="6353745"/>
            <a:ext cx="404863" cy="404863"/>
          </a:xfrm>
          <a:prstGeom prst="ellipse">
            <a:avLst/>
          </a:prstGeom>
          <a:solidFill>
            <a:srgbClr val="BB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46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53948" y="638489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2C546C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61623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740" y="363867"/>
            <a:ext cx="4031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C546C"/>
                </a:solidFill>
              </a:rPr>
              <a:t>LWCF and PAD-US</a:t>
            </a:r>
          </a:p>
        </p:txBody>
      </p:sp>
      <p:sp>
        <p:nvSpPr>
          <p:cNvPr id="3" name="Oval 2"/>
          <p:cNvSpPr/>
          <p:nvPr/>
        </p:nvSpPr>
        <p:spPr>
          <a:xfrm>
            <a:off x="4221275" y="6353745"/>
            <a:ext cx="404863" cy="404863"/>
          </a:xfrm>
          <a:prstGeom prst="ellipse">
            <a:avLst/>
          </a:prstGeom>
          <a:solidFill>
            <a:srgbClr val="BB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46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53948" y="638489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C546C"/>
                </a:solidFill>
                <a:latin typeface="Arial Black" panose="020B0A04020102020204" pitchFamily="34" charset="0"/>
              </a:rPr>
              <a:t>2</a:t>
            </a:r>
            <a:endParaRPr lang="en-US" b="1" dirty="0">
              <a:solidFill>
                <a:srgbClr val="2C546C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5742"/>
          <a:stretch/>
        </p:blipFill>
        <p:spPr>
          <a:xfrm>
            <a:off x="3722004" y="448399"/>
            <a:ext cx="5260060" cy="2939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291" y="4061422"/>
            <a:ext cx="6264082" cy="20592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803" y="5245020"/>
            <a:ext cx="2240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2C546C"/>
                </a:solidFill>
              </a:rPr>
              <a:t>Good park boundaries can lead to 6f review tools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675" y="2514883"/>
            <a:ext cx="3322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2C546C"/>
                </a:solidFill>
              </a:rPr>
              <a:t>LWCF project locations should be inside PAD-US park boundaries, (unless located elsewhere)</a:t>
            </a:r>
          </a:p>
        </p:txBody>
      </p:sp>
    </p:spTree>
    <p:extLst>
      <p:ext uri="{BB962C8B-B14F-4D97-AF65-F5344CB8AC3E}">
        <p14:creationId xmlns:p14="http://schemas.microsoft.com/office/powerpoint/2010/main" val="358837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221275" y="6353745"/>
            <a:ext cx="404863" cy="404863"/>
          </a:xfrm>
          <a:prstGeom prst="ellipse">
            <a:avLst/>
          </a:prstGeom>
          <a:solidFill>
            <a:srgbClr val="BB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46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53948" y="638489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C546C"/>
                </a:solidFill>
                <a:latin typeface="Arial Black" panose="020B0A04020102020204" pitchFamily="34" charset="0"/>
              </a:rPr>
              <a:t>3</a:t>
            </a:r>
            <a:endParaRPr lang="en-US" b="1" dirty="0">
              <a:solidFill>
                <a:srgbClr val="2C546C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2" descr="StewardCompleteness_LocalRegionalMap_Sept20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500" y="447314"/>
            <a:ext cx="4523920" cy="316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4740" y="363867"/>
            <a:ext cx="4031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C546C"/>
                </a:solidFill>
              </a:rPr>
              <a:t>PAD-US Status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9635" y="1504688"/>
            <a:ext cx="33223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2C546C"/>
                </a:solidFill>
              </a:rPr>
              <a:t>A dozen states mostly complete, but most missing local and regional park lands</a:t>
            </a:r>
          </a:p>
          <a:p>
            <a:pPr algn="r"/>
            <a:endParaRPr lang="en-US" b="1" dirty="0">
              <a:solidFill>
                <a:srgbClr val="2C546C"/>
              </a:solidFill>
            </a:endParaRPr>
          </a:p>
          <a:p>
            <a:pPr algn="r"/>
            <a:endParaRPr lang="en-US" b="1" dirty="0" smtClean="0">
              <a:solidFill>
                <a:srgbClr val="2C546C"/>
              </a:solidFill>
            </a:endParaRPr>
          </a:p>
          <a:p>
            <a:pPr algn="r"/>
            <a:endParaRPr lang="en-US" b="1" dirty="0">
              <a:solidFill>
                <a:srgbClr val="2C546C"/>
              </a:solidFill>
            </a:endParaRPr>
          </a:p>
          <a:p>
            <a:pPr algn="r"/>
            <a:endParaRPr lang="en-US" b="1" dirty="0" smtClean="0">
              <a:solidFill>
                <a:srgbClr val="2C546C"/>
              </a:solidFill>
            </a:endParaRPr>
          </a:p>
          <a:p>
            <a:pPr algn="r"/>
            <a:r>
              <a:rPr lang="en-US" b="1" dirty="0" smtClean="0">
                <a:solidFill>
                  <a:srgbClr val="2C546C"/>
                </a:solidFill>
              </a:rPr>
              <a:t>Completing PAD-US requires a focused, 3 year effort</a:t>
            </a:r>
          </a:p>
          <a:p>
            <a:pPr algn="r"/>
            <a:endParaRPr lang="en-US" b="1" dirty="0" smtClean="0">
              <a:solidFill>
                <a:srgbClr val="2C546C"/>
              </a:solidFill>
            </a:endParaRPr>
          </a:p>
          <a:p>
            <a:pPr algn="r"/>
            <a:endParaRPr lang="en-US" b="1" dirty="0">
              <a:solidFill>
                <a:srgbClr val="2C546C"/>
              </a:solidFill>
            </a:endParaRPr>
          </a:p>
          <a:p>
            <a:pPr algn="r"/>
            <a:endParaRPr lang="en-US" b="1" dirty="0" smtClean="0">
              <a:solidFill>
                <a:srgbClr val="2C546C"/>
              </a:solidFill>
            </a:endParaRPr>
          </a:p>
          <a:p>
            <a:pPr algn="r"/>
            <a:endParaRPr lang="en-US" b="1" dirty="0">
              <a:solidFill>
                <a:srgbClr val="2C546C"/>
              </a:solidFill>
            </a:endParaRPr>
          </a:p>
          <a:p>
            <a:pPr algn="r"/>
            <a:endParaRPr lang="en-US" b="1" dirty="0">
              <a:solidFill>
                <a:srgbClr val="2C546C"/>
              </a:solidFill>
            </a:endParaRPr>
          </a:p>
          <a:p>
            <a:pPr algn="r"/>
            <a:r>
              <a:rPr lang="en-US" b="1" dirty="0" smtClean="0">
                <a:solidFill>
                  <a:srgbClr val="2C546C"/>
                </a:solidFill>
              </a:rPr>
              <a:t>Efforts underway to secure support for that action agenda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2962">
            <a:off x="4797147" y="4051927"/>
            <a:ext cx="3669148" cy="2366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1716">
            <a:off x="6456935" y="3709851"/>
            <a:ext cx="2252749" cy="2926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606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19" y="1325335"/>
            <a:ext cx="8320701" cy="4602941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221275" y="6353745"/>
            <a:ext cx="404863" cy="404863"/>
          </a:xfrm>
          <a:prstGeom prst="ellipse">
            <a:avLst/>
          </a:prstGeom>
          <a:solidFill>
            <a:srgbClr val="BB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46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3948" y="638489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C546C"/>
                </a:solidFill>
                <a:latin typeface="Arial Black" panose="020B0A04020102020204" pitchFamily="34" charset="0"/>
              </a:rPr>
              <a:t>4</a:t>
            </a:r>
            <a:endParaRPr lang="en-US" b="1" dirty="0">
              <a:solidFill>
                <a:srgbClr val="2C546C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739" y="363867"/>
            <a:ext cx="8184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C546C"/>
                </a:solidFill>
              </a:rPr>
              <a:t>What NASORLO Can Do – Endorse this action plan</a:t>
            </a:r>
          </a:p>
        </p:txBody>
      </p:sp>
    </p:spTree>
    <p:extLst>
      <p:ext uri="{BB962C8B-B14F-4D97-AF65-F5344CB8AC3E}">
        <p14:creationId xmlns:p14="http://schemas.microsoft.com/office/powerpoint/2010/main" val="1137020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221275" y="6353745"/>
            <a:ext cx="404863" cy="404863"/>
          </a:xfrm>
          <a:prstGeom prst="ellipse">
            <a:avLst/>
          </a:prstGeom>
          <a:solidFill>
            <a:srgbClr val="BB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46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53948" y="638489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2C546C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" name="Shape 68"/>
          <p:cNvSpPr txBox="1">
            <a:spLocks/>
          </p:cNvSpPr>
          <p:nvPr/>
        </p:nvSpPr>
        <p:spPr>
          <a:xfrm>
            <a:off x="2558336" y="1341288"/>
            <a:ext cx="3851400" cy="88810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algn="ctr"/>
            <a:r>
              <a:rPr lang="en" sz="1600" dirty="0" smtClean="0">
                <a:solidFill>
                  <a:srgbClr val="2C546C"/>
                </a:solidFill>
              </a:rPr>
              <a:t>Gap Analysis Program</a:t>
            </a:r>
          </a:p>
          <a:p>
            <a:pPr algn="ctr"/>
            <a:endParaRPr lang="en" sz="1600" dirty="0" smtClean="0">
              <a:solidFill>
                <a:srgbClr val="2C546C"/>
              </a:solidFill>
            </a:endParaRPr>
          </a:p>
          <a:p>
            <a:pPr algn="ctr"/>
            <a:r>
              <a:rPr lang="en" sz="1600" dirty="0" smtClean="0">
                <a:solidFill>
                  <a:srgbClr val="2C546C"/>
                </a:solidFill>
              </a:rPr>
              <a:t>gapanalysis.usgs.gov</a:t>
            </a:r>
            <a:r>
              <a:rPr lang="en" sz="1800" dirty="0" smtClean="0">
                <a:solidFill>
                  <a:srgbClr val="2C546C"/>
                </a:solidFill>
              </a:rPr>
              <a:t> </a:t>
            </a:r>
            <a:endParaRPr lang="en" sz="1800" dirty="0">
              <a:solidFill>
                <a:srgbClr val="2C546C"/>
              </a:solidFill>
            </a:endParaRPr>
          </a:p>
        </p:txBody>
      </p:sp>
      <p:sp>
        <p:nvSpPr>
          <p:cNvPr id="6" name="Shape 69"/>
          <p:cNvSpPr txBox="1">
            <a:spLocks/>
          </p:cNvSpPr>
          <p:nvPr/>
        </p:nvSpPr>
        <p:spPr>
          <a:xfrm>
            <a:off x="3019698" y="3336739"/>
            <a:ext cx="2953532" cy="166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" b="1" dirty="0" smtClean="0">
                <a:solidFill>
                  <a:srgbClr val="2C546C"/>
                </a:solidFill>
              </a:rPr>
              <a:t>Lisa Johnson</a:t>
            </a:r>
          </a:p>
          <a:p>
            <a:pPr algn="ctr">
              <a:lnSpc>
                <a:spcPct val="150000"/>
              </a:lnSpc>
            </a:pPr>
            <a:r>
              <a:rPr lang="en" sz="1600" dirty="0" smtClean="0">
                <a:solidFill>
                  <a:srgbClr val="2C546C"/>
                </a:solidFill>
              </a:rPr>
              <a:t>PAD-US Coordinator</a:t>
            </a:r>
          </a:p>
          <a:p>
            <a:pPr algn="ctr">
              <a:lnSpc>
                <a:spcPct val="150000"/>
              </a:lnSpc>
            </a:pPr>
            <a:r>
              <a:rPr lang="en" sz="1600" dirty="0" smtClean="0">
                <a:solidFill>
                  <a:srgbClr val="2C546C"/>
                </a:solidFill>
              </a:rPr>
              <a:t>LisajJohnson@boisestate.edu</a:t>
            </a:r>
            <a:endParaRPr lang="en" sz="1600" dirty="0">
              <a:solidFill>
                <a:srgbClr val="2C546C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0" y="709410"/>
            <a:ext cx="1881051" cy="54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87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145</Words>
  <Application>Microsoft Office PowerPoint</Application>
  <PresentationFormat>On-screen Show (4:3)</PresentationFormat>
  <Paragraphs>50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TELEGRAPH</dc:creator>
  <cp:lastModifiedBy>TELEGRAPH</cp:lastModifiedBy>
  <cp:revision>6</cp:revision>
  <dcterms:created xsi:type="dcterms:W3CDTF">2016-09-16T20:56:21Z</dcterms:created>
  <dcterms:modified xsi:type="dcterms:W3CDTF">2016-09-16T21:40:24Z</dcterms:modified>
</cp:coreProperties>
</file>