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15"/>
  </p:notesMasterIdLst>
  <p:sldIdLst>
    <p:sldId id="261" r:id="rId2"/>
    <p:sldId id="283" r:id="rId3"/>
    <p:sldId id="289" r:id="rId4"/>
    <p:sldId id="264" r:id="rId5"/>
    <p:sldId id="282" r:id="rId6"/>
    <p:sldId id="290" r:id="rId7"/>
    <p:sldId id="280" r:id="rId8"/>
    <p:sldId id="287" r:id="rId9"/>
    <p:sldId id="284" r:id="rId10"/>
    <p:sldId id="277" r:id="rId11"/>
    <p:sldId id="288" r:id="rId12"/>
    <p:sldId id="286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 autoAdjust="0"/>
    <p:restoredTop sz="84606" autoAdjust="0"/>
  </p:normalViewPr>
  <p:slideViewPr>
    <p:cSldViewPr>
      <p:cViewPr varScale="1">
        <p:scale>
          <a:sx n="57" d="100"/>
          <a:sy n="57" d="100"/>
        </p:scale>
        <p:origin x="154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10C941-6EBE-4D7C-9E7B-3C26FC7441EC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06143-8E8A-4C64-9B22-F81DC9B63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182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106143-8E8A-4C64-9B22-F81DC9B6376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212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b. Non-outdoor recreation uses (public or private) are made of the project area, or a portion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thereof, including those occurring on pre-existing rights-of-way and easements, or by a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lessor.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c. Unallowable indoor facilities are developed within the project area without NPS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approval, such as unauthorized public facilities and sheltering of an outdoor facility.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106143-8E8A-4C64-9B22-F81DC9B637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527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 project sponsor cannot purchase property because of local political/policy reasons, they are still responsible for the conversion replacement. </a:t>
            </a:r>
          </a:p>
          <a:p>
            <a:r>
              <a:rPr lang="en-US" dirty="0"/>
              <a:t>Conversion requirements cannot be waived by contacting the Secretary of Interior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106143-8E8A-4C64-9B22-F81DC9B637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22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106143-8E8A-4C64-9B22-F81DC9B637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383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LWCF Act is the law and the regulations on this slide are rules created by the NPS that must be followed because they have the force of law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106143-8E8A-4C64-9B22-F81DC9B6376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984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106143-8E8A-4C64-9B22-F81DC9B6376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06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Consult with NPS to confirm Section 6(f)(3) park boundary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(from previously funded LWCF projects and NPS grant files)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whether the proposed activity is within NPS’ jurisdiction, and whether the proposed activity requires further NPS involvement.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Coordination meeting with STATE and NPS to discuss size and type of conversion and next steps. 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(Agreement on conversion footprint must take place prior to proceeding with NEPA, NHPA, appraisals, etc.).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Appraisals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Appraisal for converted property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(should be completed first to determine fair market value of converted property and to determine how much replacement property will be required).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Appraisal for replacement property.  The fair market value of the replacement property must be of equal or great in value as the converted property.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Appraisals for converted and replacement properties must comply with the Uniform Appraisal Standards for Federal Land Acquisitions (“yellow book”).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Appraisals must be reviewed by an independent appraisal reviewer.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106143-8E8A-4C64-9B22-F81DC9B6376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61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</a:rPr>
              <a:t>Consultation for Section 106 - NPS makes the final agency determination.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106143-8E8A-4C64-9B22-F81DC9B6376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31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>
                <a:effectLst/>
              </a:rPr>
              <a:t>Standard Conversion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>
                <a:effectLst/>
              </a:rPr>
              <a:t>Approvals completed prior to conversion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Replacement property provided at the time of conversion</a:t>
            </a:r>
            <a:endParaRPr lang="en-US" sz="2800" dirty="0">
              <a:effectLst/>
            </a:endParaRPr>
          </a:p>
          <a:p>
            <a:r>
              <a:rPr lang="en-US" sz="1200" dirty="0">
                <a:effectLst/>
              </a:rPr>
              <a:t>After-the-Fact Conversion</a:t>
            </a:r>
          </a:p>
          <a:p>
            <a:pPr marL="800100" indent="-342900">
              <a:buFont typeface="Wingdings" panose="05000000000000000000" pitchFamily="2" charset="2"/>
              <a:buChar char="§"/>
            </a:pPr>
            <a:r>
              <a:rPr lang="en-US" sz="1200" dirty="0"/>
              <a:t>Same requirements apply</a:t>
            </a:r>
            <a:endParaRPr lang="en-US" sz="1200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106143-8E8A-4C64-9B22-F81DC9B6376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940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106143-8E8A-4C64-9B22-F81DC9B6376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64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Managing expectations – timeline is determined also by project sponsor and all the factors that go into a conversion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Identify property already owned but not previously dedicated for park purposes</a:t>
            </a:r>
          </a:p>
          <a:p>
            <a:r>
              <a:rPr lang="en-US" dirty="0"/>
              <a:t>Vacated road, purchased by project sponsor for something other than park 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106143-8E8A-4C64-9B22-F81DC9B6376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150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DD645-B9B4-46EE-B031-35C24A448A04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9590E5-F0CF-480A-B681-4E030F988425}"/>
              </a:ext>
            </a:extLst>
          </p:cNvPr>
          <p:cNvCxnSpPr/>
          <p:nvPr userDrawn="1"/>
        </p:nvCxnSpPr>
        <p:spPr bwMode="auto">
          <a:xfrm>
            <a:off x="0" y="990600"/>
            <a:ext cx="9144000" cy="158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170683528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Garamond" pitchFamily="-65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249553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Garamond" pitchFamily="-65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236962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872997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Garamond" pitchFamily="-65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280390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Garamond" pitchFamily="-65" charset="0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286114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Garamond" pitchFamily="-65" charset="0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158326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8D2-BCEE-4D3D-AE6D-93BD204BAD0C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534849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221292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228512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859248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7826118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751300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158892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12708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Garamond" pitchFamily="-65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181311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Garamond" pitchFamily="-65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014558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1722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Garamond" pitchFamily="-65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FFFFFF"/>
                </a:solidFill>
              </a:rPr>
              <a:t>E X P E R I E N C E    Y O U R    A M E R I C A</a:t>
            </a:r>
          </a:p>
        </p:txBody>
      </p:sp>
    </p:spTree>
    <p:extLst>
      <p:ext uri="{BB962C8B-B14F-4D97-AF65-F5344CB8AC3E}">
        <p14:creationId xmlns:p14="http://schemas.microsoft.com/office/powerpoint/2010/main" val="11821997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FE61780-2E25-4081-A2D9-4C0805256F67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E X P E R I E N C E    Y O U R    A M E R I C 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2668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  <p:sldLayoutId id="2147483668" r:id="rId18"/>
  </p:sldLayoutIdLst>
  <p:transition spd="med">
    <p:fade/>
  </p:transition>
  <p:hf sldNum="0" hd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47872"/>
            <a:ext cx="8382000" cy="1545431"/>
          </a:xfrm>
        </p:spPr>
        <p:txBody>
          <a:bodyPr/>
          <a:lstStyle/>
          <a:p>
            <a:r>
              <a:rPr lang="en-US" sz="3400" b="1" dirty="0">
                <a:solidFill>
                  <a:schemeClr val="tx1"/>
                </a:solidFill>
              </a:rPr>
              <a:t>Conversions – Let’s Jump In!</a:t>
            </a:r>
            <a:endParaRPr lang="en-US" sz="34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7400" y="6181957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NASORLO Annual Meeting</a:t>
            </a:r>
          </a:p>
          <a:p>
            <a:r>
              <a:rPr lang="en-US" dirty="0"/>
              <a:t>October 8, 2019</a:t>
            </a:r>
          </a:p>
        </p:txBody>
      </p:sp>
      <p:pic>
        <p:nvPicPr>
          <p:cNvPr id="10" name="Picture 2" descr="Image result for blue mounds state park splash pad">
            <a:extLst>
              <a:ext uri="{FF2B5EF4-FFF2-40B4-BE49-F238E27FC236}">
                <a16:creationId xmlns:a16="http://schemas.microsoft.com/office/drawing/2014/main" id="{2DA2CB33-52B1-4AA8-8B4F-C78C3FE91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7696200" cy="456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28B7A55-5E35-407D-9269-3F6D516B890B}"/>
              </a:ext>
            </a:extLst>
          </p:cNvPr>
          <p:cNvSpPr/>
          <p:nvPr/>
        </p:nvSpPr>
        <p:spPr>
          <a:xfrm>
            <a:off x="609600" y="5890419"/>
            <a:ext cx="7696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dirty="0">
                <a:latin typeface="proxima-nova"/>
              </a:rPr>
              <a:t>Blue Mounds State Park, Wisconsin</a:t>
            </a:r>
            <a:r>
              <a:rPr lang="en-US" sz="1100" i="1" dirty="0">
                <a:solidFill>
                  <a:schemeClr val="bg2">
                    <a:lumMod val="75000"/>
                  </a:schemeClr>
                </a:solidFill>
                <a:latin typeface="proxima-nova"/>
              </a:rPr>
              <a:t>		   						    </a:t>
            </a:r>
            <a:r>
              <a:rPr lang="en-US" sz="1100" i="1" dirty="0">
                <a:latin typeface="proxima-nova"/>
              </a:rPr>
              <a:t>Photo credit: Ayers Associates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6958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NASORLO logo - blue green.JPG">
            <a:extLst>
              <a:ext uri="{FF2B5EF4-FFF2-40B4-BE49-F238E27FC236}">
                <a16:creationId xmlns:a16="http://schemas.microsoft.com/office/drawing/2014/main" id="{71D298E7-6B2B-48D0-BE00-3E1BE20E59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657"/>
          <a:stretch/>
        </p:blipFill>
        <p:spPr bwMode="auto">
          <a:xfrm>
            <a:off x="-381000" y="0"/>
            <a:ext cx="9525000" cy="6894306"/>
          </a:xfrm>
          <a:prstGeom prst="rect">
            <a:avLst/>
          </a:prstGeom>
          <a:noFill/>
          <a:ln w="9525">
            <a:solidFill>
              <a:srgbClr val="4F81BD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73" y="228600"/>
            <a:ext cx="7973490" cy="140053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/>
              </a:rPr>
              <a:t>What triggers a conversion?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half" idx="1"/>
          </p:nvPr>
        </p:nvSpPr>
        <p:spPr>
          <a:xfrm>
            <a:off x="304073" y="1295400"/>
            <a:ext cx="7849327" cy="5334000"/>
          </a:xfrm>
        </p:spPr>
        <p:txBody>
          <a:bodyPr>
            <a:normAutofit/>
          </a:bodyPr>
          <a:lstStyle/>
          <a:p>
            <a:pPr lvl="1"/>
            <a:r>
              <a:rPr lang="en-US" sz="2800" dirty="0">
                <a:effectLst/>
              </a:rPr>
              <a:t>Property interests are conveyed for private use or non-public recreation uses</a:t>
            </a:r>
          </a:p>
          <a:p>
            <a:pPr lvl="1"/>
            <a:r>
              <a:rPr lang="en-US" sz="2800" dirty="0">
                <a:effectLst/>
              </a:rPr>
              <a:t>Non-outdoor recreation uses are within the LWCF boundary</a:t>
            </a:r>
          </a:p>
          <a:p>
            <a:pPr lvl="1"/>
            <a:r>
              <a:rPr lang="en-US" sz="2800" dirty="0">
                <a:effectLst/>
              </a:rPr>
              <a:t>Unallowable indoor facilities are developed within the LWCF boundary</a:t>
            </a:r>
          </a:p>
          <a:p>
            <a:pPr lvl="1"/>
            <a:r>
              <a:rPr lang="en-US" sz="2800" dirty="0">
                <a:effectLst/>
              </a:rPr>
              <a:t>Public outdoor recreation use of property acquired and/or developed with LWCF assistance is terminated</a:t>
            </a:r>
          </a:p>
          <a:p>
            <a:pPr marL="457200" lvl="1" indent="0">
              <a:buNone/>
            </a:pP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28559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NASORLO logo - blue green.JPG">
            <a:extLst>
              <a:ext uri="{FF2B5EF4-FFF2-40B4-BE49-F238E27FC236}">
                <a16:creationId xmlns:a16="http://schemas.microsoft.com/office/drawing/2014/main" id="{71D298E7-6B2B-48D0-BE00-3E1BE20E59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657"/>
          <a:stretch/>
        </p:blipFill>
        <p:spPr bwMode="auto">
          <a:xfrm>
            <a:off x="-152400" y="0"/>
            <a:ext cx="9296400" cy="6894306"/>
          </a:xfrm>
          <a:prstGeom prst="rect">
            <a:avLst/>
          </a:prstGeom>
          <a:noFill/>
          <a:ln w="9525">
            <a:solidFill>
              <a:srgbClr val="4F81BD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73" y="228600"/>
            <a:ext cx="7973490" cy="140053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Common questions and misconceptions</a:t>
            </a:r>
            <a:endParaRPr lang="en-US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6" name="Content Placeholder 4"/>
          <p:cNvSpPr>
            <a:spLocks noGrp="1"/>
          </p:cNvSpPr>
          <p:nvPr>
            <p:ph sz="half" idx="1"/>
          </p:nvPr>
        </p:nvSpPr>
        <p:spPr>
          <a:xfrm>
            <a:off x="336156" y="1981200"/>
            <a:ext cx="8045844" cy="4267200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/>
              <a:t>Pay back the money from the original grant?</a:t>
            </a:r>
          </a:p>
          <a:p>
            <a:r>
              <a:rPr lang="en-US" sz="3000" dirty="0"/>
              <a:t>Capital investment in lieu of replacement property?</a:t>
            </a:r>
          </a:p>
          <a:p>
            <a:r>
              <a:rPr lang="en-US" sz="3000" dirty="0"/>
              <a:t>de minimis for LWCF?</a:t>
            </a:r>
          </a:p>
          <a:p>
            <a:r>
              <a:rPr lang="en-US" sz="3000" dirty="0"/>
              <a:t>Obsolescence – Removes provisions?</a:t>
            </a:r>
          </a:p>
          <a:p>
            <a:r>
              <a:rPr lang="en-US" sz="3000"/>
              <a:t>Public agencies who </a:t>
            </a:r>
            <a:r>
              <a:rPr lang="en-US" sz="3000" dirty="0"/>
              <a:t>cannot purchase replacement property – Exempt?</a:t>
            </a:r>
          </a:p>
          <a:p>
            <a:r>
              <a:rPr lang="en-US" sz="3000" dirty="0"/>
              <a:t>Conversion provision – Waivers?</a:t>
            </a:r>
          </a:p>
          <a:p>
            <a:pPr marL="457200" lvl="1" indent="0">
              <a:buNone/>
            </a:pP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63076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ASORLO logo - blue green.JPG">
            <a:extLst>
              <a:ext uri="{FF2B5EF4-FFF2-40B4-BE49-F238E27FC236}">
                <a16:creationId xmlns:a16="http://schemas.microsoft.com/office/drawing/2014/main" id="{EAB2EDF8-3E66-4CED-8F34-3639A029BD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657"/>
          <a:stretch/>
        </p:blipFill>
        <p:spPr bwMode="auto">
          <a:xfrm>
            <a:off x="-152400" y="4905"/>
            <a:ext cx="9296400" cy="6894306"/>
          </a:xfrm>
          <a:prstGeom prst="rect">
            <a:avLst/>
          </a:prstGeom>
          <a:noFill/>
          <a:ln w="9525">
            <a:solidFill>
              <a:srgbClr val="4F81BD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749" y="5"/>
            <a:ext cx="8201302" cy="6858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Conversions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(54 U.S.C. §200305(f)(3))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828800"/>
            <a:ext cx="8534400" cy="4571994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r>
              <a:rPr lang="en-US" sz="2800" dirty="0">
                <a:effectLst/>
              </a:rPr>
              <a:t>No property acquired or developed with assistance</a:t>
            </a:r>
            <a:r>
              <a:rPr lang="en-US" sz="2800" dirty="0">
                <a:solidFill>
                  <a:srgbClr val="FFFF00"/>
                </a:solidFill>
                <a:effectLst/>
              </a:rPr>
              <a:t> </a:t>
            </a:r>
            <a:r>
              <a:rPr lang="en-US" sz="2800" dirty="0">
                <a:effectLst/>
              </a:rPr>
              <a:t>under this section shall, without the approval of the Secretary</a:t>
            </a:r>
            <a:r>
              <a:rPr lang="en-US" sz="2800" dirty="0">
                <a:solidFill>
                  <a:srgbClr val="00B0F0"/>
                </a:solidFill>
                <a:effectLst/>
              </a:rPr>
              <a:t>, </a:t>
            </a:r>
            <a:r>
              <a:rPr lang="en-US" sz="2800" dirty="0">
                <a:effectLst/>
              </a:rPr>
              <a:t>be converted to other than public outdoor recreation uses. The Secretary shall approve such conversion only if he finds it to be </a:t>
            </a:r>
            <a:r>
              <a:rPr lang="en-US" sz="2800" dirty="0">
                <a:solidFill>
                  <a:srgbClr val="FFFF00"/>
                </a:solidFill>
                <a:effectLst/>
              </a:rPr>
              <a:t>in accord with the then existing comprehensive statewide outdoor recreation plan </a:t>
            </a:r>
            <a:r>
              <a:rPr lang="en-US" sz="2800" dirty="0">
                <a:effectLst/>
              </a:rPr>
              <a:t>and only upon such conditions as he deems necessary to assure </a:t>
            </a:r>
            <a:r>
              <a:rPr lang="en-US" sz="2800" dirty="0">
                <a:solidFill>
                  <a:srgbClr val="00B0F0"/>
                </a:solidFill>
                <a:effectLst/>
              </a:rPr>
              <a:t>the substitution of other recreation properties of at least equal fair market value </a:t>
            </a:r>
            <a:r>
              <a:rPr lang="en-US" sz="2800" dirty="0">
                <a:effectLst/>
              </a:rPr>
              <a:t>and of reasonably equivalent usefulness and location.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098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ASORLO logo - blue green.JPG">
            <a:extLst>
              <a:ext uri="{FF2B5EF4-FFF2-40B4-BE49-F238E27FC236}">
                <a16:creationId xmlns:a16="http://schemas.microsoft.com/office/drawing/2014/main" id="{BA0758D4-9BAF-4BD3-85E1-95EA25FD2F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657"/>
          <a:stretch/>
        </p:blipFill>
        <p:spPr bwMode="auto">
          <a:xfrm>
            <a:off x="-152400" y="4905"/>
            <a:ext cx="9296400" cy="6894306"/>
          </a:xfrm>
          <a:prstGeom prst="rect">
            <a:avLst/>
          </a:prstGeom>
          <a:noFill/>
          <a:ln w="9525">
            <a:solidFill>
              <a:srgbClr val="4F81BD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1189"/>
            <a:ext cx="7848600" cy="6858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Conversion Requirements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(36 C.F.R. §59.3)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95400"/>
            <a:ext cx="9144000" cy="5451411"/>
          </a:xfrm>
        </p:spPr>
        <p:txBody>
          <a:bodyPr>
            <a:normAutofit fontScale="85000" lnSpcReduction="20000"/>
          </a:bodyPr>
          <a:lstStyle/>
          <a:p>
            <a:pPr marL="457200" lvl="2" indent="0">
              <a:buNone/>
            </a:pPr>
            <a:r>
              <a:rPr lang="en-US" sz="3300" dirty="0"/>
              <a:t>What are the highlights from these requirements that help?</a:t>
            </a:r>
          </a:p>
          <a:p>
            <a:pPr marL="914400" lvl="2" indent="-457200"/>
            <a:r>
              <a:rPr lang="en-US" sz="3300" dirty="0"/>
              <a:t>Practical alternatives evaluated</a:t>
            </a:r>
          </a:p>
          <a:p>
            <a:pPr marL="914400" lvl="2" indent="-457200"/>
            <a:r>
              <a:rPr lang="en-US" sz="3300" dirty="0"/>
              <a:t>Fair market value established</a:t>
            </a:r>
          </a:p>
          <a:p>
            <a:pPr marL="914400" lvl="2" indent="-457200"/>
            <a:r>
              <a:rPr lang="en-US" sz="3300" dirty="0"/>
              <a:t>Replacement property does not need to provide the same recreation experience nor does it need to be close to the converted site; One parcel can satisfy several approved conversions</a:t>
            </a:r>
          </a:p>
          <a:p>
            <a:pPr marL="914400" lvl="2" indent="-457200"/>
            <a:r>
              <a:rPr lang="en-US" sz="3300" dirty="0"/>
              <a:t>Replacement property meets the eligibility requirements for acquisition</a:t>
            </a:r>
          </a:p>
          <a:p>
            <a:pPr marL="914400" lvl="2" indent="-457200"/>
            <a:r>
              <a:rPr lang="en-US" sz="3300" dirty="0"/>
              <a:t>For partial conversions, the impact to the remainder shall be considered…..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06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ASORLO logo - blue green.JPG">
            <a:extLst>
              <a:ext uri="{FF2B5EF4-FFF2-40B4-BE49-F238E27FC236}">
                <a16:creationId xmlns:a16="http://schemas.microsoft.com/office/drawing/2014/main" id="{BA0758D4-9BAF-4BD3-85E1-95EA25FD2F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657"/>
          <a:stretch/>
        </p:blipFill>
        <p:spPr bwMode="auto">
          <a:xfrm>
            <a:off x="-152400" y="4905"/>
            <a:ext cx="9296400" cy="6894306"/>
          </a:xfrm>
          <a:prstGeom prst="rect">
            <a:avLst/>
          </a:prstGeom>
          <a:noFill/>
          <a:ln w="9525">
            <a:solidFill>
              <a:srgbClr val="4F81BD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1189"/>
            <a:ext cx="7848600" cy="6858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Conversion Requirements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(36 C.F.R. §59.3)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95400"/>
            <a:ext cx="9144000" cy="5451411"/>
          </a:xfrm>
        </p:spPr>
        <p:txBody>
          <a:bodyPr>
            <a:normAutofit/>
          </a:bodyPr>
          <a:lstStyle/>
          <a:p>
            <a:pPr marL="457200" lvl="2" indent="0">
              <a:buNone/>
            </a:pPr>
            <a:r>
              <a:rPr lang="en-US" sz="2800" dirty="0"/>
              <a:t>…..highlights from these requirements that help?</a:t>
            </a:r>
          </a:p>
          <a:p>
            <a:pPr marL="457200" lvl="2" indent="0">
              <a:buNone/>
            </a:pPr>
            <a:endParaRPr lang="en-US" sz="2800" dirty="0"/>
          </a:p>
          <a:p>
            <a:pPr marL="914400" lvl="2" indent="-457200"/>
            <a:r>
              <a:rPr lang="en-US" sz="2800" dirty="0"/>
              <a:t>All coordination with other federal agencies had been accomplished</a:t>
            </a:r>
          </a:p>
          <a:p>
            <a:pPr marL="914400" lvl="2" indent="-457200"/>
            <a:r>
              <a:rPr lang="en-US" sz="2800" dirty="0"/>
              <a:t>Environmental review satisfactorily completed</a:t>
            </a:r>
          </a:p>
          <a:p>
            <a:pPr marL="914400" lvl="2" indent="-457200"/>
            <a:r>
              <a:rPr lang="en-US" sz="2800" dirty="0"/>
              <a:t>Intergovernmental clearinghouse review complete</a:t>
            </a:r>
          </a:p>
          <a:p>
            <a:pPr marL="914400" lvl="2" indent="-457200"/>
            <a:r>
              <a:rPr lang="en-US" sz="2800" dirty="0"/>
              <a:t>Conversion and substitution are in accord with the SCORP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577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ASORLO logo - blue green.JPG">
            <a:extLst>
              <a:ext uri="{FF2B5EF4-FFF2-40B4-BE49-F238E27FC236}">
                <a16:creationId xmlns:a16="http://schemas.microsoft.com/office/drawing/2014/main" id="{F1414D30-0B4F-4E72-87BA-78F0A1E90F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657"/>
          <a:stretch/>
        </p:blipFill>
        <p:spPr bwMode="auto">
          <a:xfrm>
            <a:off x="-189297" y="25667"/>
            <a:ext cx="9296400" cy="6894306"/>
          </a:xfrm>
          <a:prstGeom prst="rect">
            <a:avLst/>
          </a:prstGeom>
          <a:noFill/>
          <a:ln w="9525">
            <a:solidFill>
              <a:srgbClr val="4F81BD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6431"/>
            <a:ext cx="7848600" cy="685800"/>
          </a:xfrm>
        </p:spPr>
        <p:txBody>
          <a:bodyPr/>
          <a:lstStyle/>
          <a:p>
            <a:r>
              <a:rPr lang="en-US" sz="3800" b="1" dirty="0">
                <a:solidFill>
                  <a:schemeClr val="tx1"/>
                </a:solidFill>
              </a:rPr>
              <a:t>First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8077200" cy="4468843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3200" dirty="0">
                <a:effectLst/>
                <a:latin typeface="Calibri" panose="020F0502020204030204" pitchFamily="34" charset="0"/>
              </a:rPr>
              <a:t>Consult with your NPS Project Officer</a:t>
            </a:r>
          </a:p>
          <a:p>
            <a:pPr lvl="1"/>
            <a:r>
              <a:rPr lang="en-US" sz="3200" dirty="0">
                <a:latin typeface="Calibri" panose="020F0502020204030204" pitchFamily="34" charset="0"/>
              </a:rPr>
              <a:t>Confirm LWCF boundary for the site</a:t>
            </a:r>
          </a:p>
          <a:p>
            <a:pPr lvl="1"/>
            <a:r>
              <a:rPr lang="en-US" sz="3200" dirty="0">
                <a:effectLst/>
                <a:latin typeface="Calibri" panose="020F0502020204030204" pitchFamily="34" charset="0"/>
              </a:rPr>
              <a:t>Decide the conversion footprint</a:t>
            </a:r>
          </a:p>
          <a:p>
            <a:pPr lvl="1"/>
            <a:r>
              <a:rPr lang="en-US" sz="3200" dirty="0">
                <a:effectLst/>
                <a:latin typeface="Calibri" panose="020F0502020204030204" pitchFamily="34" charset="0"/>
              </a:rPr>
              <a:t>Identify potential replacement property</a:t>
            </a:r>
          </a:p>
          <a:p>
            <a:pPr lvl="1"/>
            <a:r>
              <a:rPr lang="en-US" sz="3200" dirty="0">
                <a:effectLst/>
                <a:latin typeface="Calibri" panose="020F0502020204030204" pitchFamily="34" charset="0"/>
              </a:rPr>
              <a:t>Determine eligibility of replacement property</a:t>
            </a:r>
          </a:p>
          <a:p>
            <a:pPr lvl="1"/>
            <a:r>
              <a:rPr lang="en-US" sz="3200" dirty="0">
                <a:latin typeface="Calibri" panose="020F0502020204030204" pitchFamily="34" charset="0"/>
              </a:rPr>
              <a:t>Develop general concept plan</a:t>
            </a:r>
            <a:endParaRPr lang="en-US" sz="3200" dirty="0">
              <a:effectLst/>
              <a:latin typeface="Calibri" panose="020F0502020204030204" pitchFamily="34" charset="0"/>
            </a:endParaRPr>
          </a:p>
          <a:p>
            <a:pPr lvl="1"/>
            <a:r>
              <a:rPr lang="en-US" sz="3200" dirty="0">
                <a:effectLst/>
                <a:latin typeface="Calibri" panose="020F0502020204030204" pitchFamily="34" charset="0"/>
              </a:rPr>
              <a:t>Order appraisals</a:t>
            </a:r>
          </a:p>
          <a:p>
            <a:pPr lvl="1"/>
            <a:endParaRPr lang="en-US" dirty="0"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563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ASORLO logo - blue green.JPG">
            <a:extLst>
              <a:ext uri="{FF2B5EF4-FFF2-40B4-BE49-F238E27FC236}">
                <a16:creationId xmlns:a16="http://schemas.microsoft.com/office/drawing/2014/main" id="{1C37BEFD-9E04-46A9-ACEC-618C507147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657"/>
          <a:stretch/>
        </p:blipFill>
        <p:spPr bwMode="auto">
          <a:xfrm>
            <a:off x="-152400" y="0"/>
            <a:ext cx="9296400" cy="6894306"/>
          </a:xfrm>
          <a:prstGeom prst="rect">
            <a:avLst/>
          </a:prstGeom>
          <a:noFill/>
          <a:ln w="9525">
            <a:solidFill>
              <a:srgbClr val="4F81BD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47211"/>
            <a:ext cx="5562600" cy="685800"/>
          </a:xfrm>
        </p:spPr>
        <p:txBody>
          <a:bodyPr/>
          <a:lstStyle/>
          <a:p>
            <a:r>
              <a:rPr lang="en-US" sz="3800" b="1" dirty="0">
                <a:solidFill>
                  <a:schemeClr val="tx1"/>
                </a:solidFill>
              </a:rPr>
              <a:t>State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180222"/>
            <a:ext cx="8420100" cy="5714084"/>
          </a:xfrm>
        </p:spPr>
        <p:txBody>
          <a:bodyPr>
            <a:normAutofit fontScale="47500" lnSpcReduction="20000"/>
          </a:bodyPr>
          <a:lstStyle/>
          <a:p>
            <a:r>
              <a:rPr lang="en-US" sz="5900" dirty="0">
                <a:effectLst/>
              </a:rPr>
              <a:t>Serve as point-of-contact for local sponsor, if applicable</a:t>
            </a:r>
          </a:p>
          <a:p>
            <a:r>
              <a:rPr lang="en-US" sz="5900" dirty="0">
                <a:effectLst/>
              </a:rPr>
              <a:t>Discussion with NPS to determine the conversion footprint and eligibility of replacement property</a:t>
            </a:r>
          </a:p>
          <a:p>
            <a:r>
              <a:rPr lang="en-US" sz="5900" dirty="0">
                <a:effectLst/>
              </a:rPr>
              <a:t>Appraisals (according to UASFLA) or waiver valuations</a:t>
            </a:r>
          </a:p>
          <a:p>
            <a:r>
              <a:rPr lang="en-US" sz="5900" dirty="0">
                <a:effectLst/>
              </a:rPr>
              <a:t>Consultation for Section 106 / SHPO review</a:t>
            </a:r>
          </a:p>
          <a:p>
            <a:r>
              <a:rPr lang="en-US" sz="5900" dirty="0">
                <a:effectLst/>
              </a:rPr>
              <a:t>Prepare conversion package, which includes:</a:t>
            </a:r>
          </a:p>
          <a:p>
            <a:pPr lvl="1"/>
            <a:endParaRPr lang="en-US" sz="5900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2"/>
          </p:nvPr>
        </p:nvSpPr>
        <p:spPr>
          <a:xfrm>
            <a:off x="1028700" y="5428403"/>
            <a:ext cx="6934200" cy="1422509"/>
          </a:xfrm>
        </p:spPr>
        <p:txBody>
          <a:bodyPr numCol="2">
            <a:normAutofit fontScale="47500" lnSpcReduction="20000"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4000" dirty="0">
                <a:effectLst/>
              </a:rPr>
              <a:t>Cover letter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4000" dirty="0"/>
              <a:t>PD-ESF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4000" dirty="0">
                <a:effectLst/>
              </a:rPr>
              <a:t>Ame</a:t>
            </a:r>
            <a:r>
              <a:rPr lang="en-US" sz="4000" dirty="0"/>
              <a:t>ndment form</a:t>
            </a:r>
            <a:endParaRPr lang="en-US" sz="4000" dirty="0">
              <a:effectLst/>
            </a:endParaRPr>
          </a:p>
          <a:p>
            <a:pPr marL="457207" lvl="1" indent="0">
              <a:buNone/>
            </a:pPr>
            <a:endParaRPr lang="en-US" sz="4000" dirty="0">
              <a:effectLst/>
            </a:endParaRPr>
          </a:p>
          <a:p>
            <a:pPr marL="457207" lvl="1" indent="0">
              <a:buNone/>
            </a:pPr>
            <a:endParaRPr lang="en-US" sz="4000" dirty="0">
              <a:effectLst/>
            </a:endParaRPr>
          </a:p>
          <a:p>
            <a:pPr marL="571495" lvl="1" indent="-571500">
              <a:buFont typeface="Wingdings" panose="05000000000000000000" pitchFamily="2" charset="2"/>
              <a:buChar char="§"/>
            </a:pPr>
            <a:r>
              <a:rPr lang="en-US" sz="4000" dirty="0">
                <a:effectLst/>
              </a:rPr>
              <a:t>Updated 6(f) map</a:t>
            </a:r>
          </a:p>
          <a:p>
            <a:pPr marL="571495" lvl="1" indent="-571500">
              <a:buFont typeface="Wingdings" panose="05000000000000000000" pitchFamily="2" charset="2"/>
              <a:buChar char="§"/>
            </a:pPr>
            <a:r>
              <a:rPr lang="en-US" sz="4000" dirty="0">
                <a:effectLst/>
              </a:rPr>
              <a:t>DNF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66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NASORLO logo - blue green.JPG">
            <a:extLst>
              <a:ext uri="{FF2B5EF4-FFF2-40B4-BE49-F238E27FC236}">
                <a16:creationId xmlns:a16="http://schemas.microsoft.com/office/drawing/2014/main" id="{8A4C60C6-BA3C-4C3F-BE7B-B292304EE9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657"/>
          <a:stretch/>
        </p:blipFill>
        <p:spPr bwMode="auto">
          <a:xfrm>
            <a:off x="171450" y="247211"/>
            <a:ext cx="9296400" cy="6894306"/>
          </a:xfrm>
          <a:prstGeom prst="rect">
            <a:avLst/>
          </a:prstGeom>
          <a:noFill/>
          <a:ln w="9525">
            <a:solidFill>
              <a:srgbClr val="4F81BD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850" y="1129294"/>
            <a:ext cx="8648700" cy="5481495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Complete negotiations about the conversion footprint</a:t>
            </a:r>
          </a:p>
          <a:p>
            <a:r>
              <a:rPr lang="en-US" sz="3000" dirty="0">
                <a:effectLst/>
              </a:rPr>
              <a:t>Evaluate eligibility of proposed replacement property</a:t>
            </a:r>
          </a:p>
          <a:p>
            <a:r>
              <a:rPr lang="en-US" sz="3000" dirty="0">
                <a:effectLst/>
              </a:rPr>
              <a:t>Initiate tribal consultation for Section 106</a:t>
            </a:r>
          </a:p>
          <a:p>
            <a:r>
              <a:rPr lang="en-US" sz="3000" dirty="0">
                <a:effectLst/>
              </a:rPr>
              <a:t>Assist the State in determining the appropriate NEPA pathway from an Environmental Screening Form</a:t>
            </a:r>
          </a:p>
          <a:p>
            <a:r>
              <a:rPr lang="en-US" sz="3000" dirty="0">
                <a:effectLst/>
              </a:rPr>
              <a:t>Review draft conversion package and provide technical assistance</a:t>
            </a:r>
          </a:p>
          <a:p>
            <a:r>
              <a:rPr lang="en-US" sz="3000" dirty="0"/>
              <a:t>Review final package, execute grant amendment</a:t>
            </a:r>
            <a:endParaRPr lang="en-US" sz="3000" dirty="0">
              <a:effectLst/>
            </a:endParaRPr>
          </a:p>
          <a:p>
            <a:pPr lvl="1"/>
            <a:endParaRPr lang="en-US" sz="3000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11CDA5C-5D18-4AF4-8F51-3971DEF21BFD}"/>
              </a:ext>
            </a:extLst>
          </p:cNvPr>
          <p:cNvSpPr txBox="1">
            <a:spLocks/>
          </p:cNvSpPr>
          <p:nvPr/>
        </p:nvSpPr>
        <p:spPr>
          <a:xfrm>
            <a:off x="323850" y="247211"/>
            <a:ext cx="5391150" cy="685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800" b="1" dirty="0">
                <a:solidFill>
                  <a:schemeClr val="tx1"/>
                </a:solidFill>
              </a:rPr>
              <a:t>NPS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3136654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NASORLO logo - blue green.JPG">
            <a:extLst>
              <a:ext uri="{FF2B5EF4-FFF2-40B4-BE49-F238E27FC236}">
                <a16:creationId xmlns:a16="http://schemas.microsoft.com/office/drawing/2014/main" id="{086297F6-1161-4478-AC86-DDD82CEF97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657"/>
          <a:stretch/>
        </p:blipFill>
        <p:spPr bwMode="auto">
          <a:xfrm>
            <a:off x="271130" y="-188706"/>
            <a:ext cx="9296400" cy="6894306"/>
          </a:xfrm>
          <a:prstGeom prst="rect">
            <a:avLst/>
          </a:prstGeom>
          <a:noFill/>
          <a:ln w="9525">
            <a:solidFill>
              <a:srgbClr val="4F81BD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7848600" cy="685800"/>
          </a:xfrm>
        </p:spPr>
        <p:txBody>
          <a:bodyPr/>
          <a:lstStyle/>
          <a:p>
            <a:r>
              <a:rPr lang="en-US" sz="3800" b="1" dirty="0">
                <a:solidFill>
                  <a:schemeClr val="tx1"/>
                </a:solidFill>
              </a:rPr>
              <a:t>Types of Conversions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819400"/>
            <a:ext cx="8077200" cy="3661912"/>
          </a:xfrm>
        </p:spPr>
        <p:txBody>
          <a:bodyPr>
            <a:normAutofit/>
          </a:bodyPr>
          <a:lstStyle/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2"/>
          </p:nvPr>
        </p:nvSpPr>
        <p:spPr>
          <a:xfrm>
            <a:off x="519223" y="1443489"/>
            <a:ext cx="8077200" cy="5262111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Standard Conversion </a:t>
            </a:r>
          </a:p>
          <a:p>
            <a:r>
              <a:rPr lang="en-US" sz="2800" dirty="0">
                <a:effectLst/>
              </a:rPr>
              <a:t>Small conversion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effectLst/>
              </a:rPr>
              <a:t>No more than 10% of the whole LWCF recreation area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effectLst/>
              </a:rPr>
              <a:t>Replacement property must be contiguous with the current site, or another existing park or recreation area, and otherwise meets the eligibility requirements for an acquisition grant</a:t>
            </a:r>
          </a:p>
          <a:p>
            <a:r>
              <a:rPr lang="en-US" sz="2800" dirty="0"/>
              <a:t>Conversions with delayed replacement</a:t>
            </a:r>
            <a:endParaRPr lang="en-US" dirty="0">
              <a:effectLst/>
            </a:endParaRP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533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ASORLO logo - blue green.JPG">
            <a:extLst>
              <a:ext uri="{FF2B5EF4-FFF2-40B4-BE49-F238E27FC236}">
                <a16:creationId xmlns:a16="http://schemas.microsoft.com/office/drawing/2014/main" id="{3C59AF6F-7AD7-499A-BE26-33589F02A1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657"/>
          <a:stretch/>
        </p:blipFill>
        <p:spPr bwMode="auto">
          <a:xfrm>
            <a:off x="-152400" y="4905"/>
            <a:ext cx="9296400" cy="6894306"/>
          </a:xfrm>
          <a:prstGeom prst="rect">
            <a:avLst/>
          </a:prstGeom>
          <a:noFill/>
          <a:ln w="9525">
            <a:solidFill>
              <a:srgbClr val="4F81BD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69153"/>
            <a:ext cx="7848600" cy="685800"/>
          </a:xfrm>
        </p:spPr>
        <p:txBody>
          <a:bodyPr/>
          <a:lstStyle/>
          <a:p>
            <a:r>
              <a:rPr lang="en-US" sz="3800" b="1" dirty="0">
                <a:solidFill>
                  <a:schemeClr val="tx1"/>
                </a:solidFill>
              </a:rPr>
              <a:t>Conversion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447799"/>
            <a:ext cx="8534400" cy="5141047"/>
          </a:xfrm>
        </p:spPr>
        <p:txBody>
          <a:bodyPr>
            <a:normAutofit/>
          </a:bodyPr>
          <a:lstStyle/>
          <a:p>
            <a:pPr marL="914400" lvl="2" indent="-457200"/>
            <a:r>
              <a:rPr lang="en-US" sz="2600" dirty="0">
                <a:effectLst/>
              </a:rPr>
              <a:t>Replacement property does not need to provide the same recreation amenities and it may not need to be </a:t>
            </a:r>
            <a:r>
              <a:rPr lang="en-US" sz="2600" dirty="0"/>
              <a:t>in </a:t>
            </a:r>
            <a:r>
              <a:rPr lang="en-US" sz="2600" dirty="0">
                <a:effectLst/>
              </a:rPr>
              <a:t>close proximity to the converted site but must be equivalent</a:t>
            </a:r>
          </a:p>
          <a:p>
            <a:pPr marL="914400" lvl="2" indent="-457200"/>
            <a:r>
              <a:rPr lang="en-US" sz="2600" dirty="0">
                <a:effectLst/>
              </a:rPr>
              <a:t>Environmental, archeological, and other reviews completed for other federal programs [e.g. FEMA, FHWA] may be utilized for the LWCF NEPA review, if they meet LWCF standards</a:t>
            </a:r>
          </a:p>
          <a:p>
            <a:pPr marL="914400" lvl="2" indent="-457200"/>
            <a:r>
              <a:rPr lang="en-US" sz="2600" dirty="0">
                <a:effectLst/>
              </a:rPr>
              <a:t>One replacement parcel may satisfy several approved conversions</a:t>
            </a:r>
          </a:p>
        </p:txBody>
      </p:sp>
    </p:spTree>
    <p:extLst>
      <p:ext uri="{BB962C8B-B14F-4D97-AF65-F5344CB8AC3E}">
        <p14:creationId xmlns:p14="http://schemas.microsoft.com/office/powerpoint/2010/main" val="1586866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NASORLO logo - blue green.JPG">
            <a:extLst>
              <a:ext uri="{FF2B5EF4-FFF2-40B4-BE49-F238E27FC236}">
                <a16:creationId xmlns:a16="http://schemas.microsoft.com/office/drawing/2014/main" id="{23FBBEF1-71B7-4932-8231-A0AA688B56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657"/>
          <a:stretch/>
        </p:blipFill>
        <p:spPr bwMode="auto">
          <a:xfrm>
            <a:off x="-152400" y="4905"/>
            <a:ext cx="9296400" cy="6894306"/>
          </a:xfrm>
          <a:prstGeom prst="rect">
            <a:avLst/>
          </a:prstGeom>
          <a:noFill/>
          <a:ln w="9525">
            <a:solidFill>
              <a:srgbClr val="4F81BD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9100"/>
            <a:ext cx="7848600" cy="685800"/>
          </a:xfrm>
        </p:spPr>
        <p:txBody>
          <a:bodyPr/>
          <a:lstStyle/>
          <a:p>
            <a:r>
              <a:rPr lang="en-US" sz="3800" b="1" dirty="0">
                <a:solidFill>
                  <a:schemeClr val="tx1"/>
                </a:solidFill>
              </a:rPr>
              <a:t>Best Practices and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819400"/>
            <a:ext cx="8077200" cy="3661912"/>
          </a:xfrm>
        </p:spPr>
        <p:txBody>
          <a:bodyPr>
            <a:normAutofit/>
          </a:bodyPr>
          <a:lstStyle/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2"/>
          </p:nvPr>
        </p:nvSpPr>
        <p:spPr>
          <a:xfrm>
            <a:off x="304800" y="1216089"/>
            <a:ext cx="8686800" cy="5222811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Timing: start early; manage expectations, especially when working with local sponsors</a:t>
            </a:r>
          </a:p>
          <a:p>
            <a:r>
              <a:rPr lang="en-US" sz="2800" dirty="0">
                <a:effectLst/>
              </a:rPr>
              <a:t>Land acquisition: When acquiring property w/ non-federal funds, evaluate possibility of using the property as replacement for identified conversions</a:t>
            </a:r>
          </a:p>
          <a:p>
            <a:r>
              <a:rPr lang="en-US" sz="2800" dirty="0"/>
              <a:t>Look for in-holdings as replacement property</a:t>
            </a:r>
          </a:p>
          <a:p>
            <a:r>
              <a:rPr lang="en-US" sz="2800" dirty="0"/>
              <a:t>Identify property already owned but not previously acquired or dedicated for park purposes</a:t>
            </a:r>
          </a:p>
          <a:p>
            <a:endParaRPr lang="en-US" sz="2800" dirty="0">
              <a:effectLst/>
            </a:endParaRPr>
          </a:p>
          <a:p>
            <a:pPr lvl="1"/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313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280A2BF-E211-4C30-9207-59749CBD4DF7}"/>
              </a:ext>
            </a:extLst>
          </p:cNvPr>
          <p:cNvGrpSpPr/>
          <p:nvPr/>
        </p:nvGrpSpPr>
        <p:grpSpPr>
          <a:xfrm>
            <a:off x="0" y="101600"/>
            <a:ext cx="9081373" cy="6604000"/>
            <a:chOff x="304800" y="1887825"/>
            <a:chExt cx="5937682" cy="4149663"/>
          </a:xfrm>
        </p:grpSpPr>
        <p:pic>
          <p:nvPicPr>
            <p:cNvPr id="8" name="Picture 2" descr="Image result for lwcf outdoor recreation">
              <a:extLst>
                <a:ext uri="{FF2B5EF4-FFF2-40B4-BE49-F238E27FC236}">
                  <a16:creationId xmlns:a16="http://schemas.microsoft.com/office/drawing/2014/main" id="{52EDD8F1-CFA3-4828-93A8-2999600FDC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428" y="1887825"/>
              <a:ext cx="5891054" cy="39999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884293D-715F-4BA2-AC32-302575998776}"/>
                </a:ext>
              </a:extLst>
            </p:cNvPr>
            <p:cNvSpPr/>
            <p:nvPr/>
          </p:nvSpPr>
          <p:spPr>
            <a:xfrm>
              <a:off x="304800" y="5870634"/>
              <a:ext cx="5937682" cy="1668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i="1" dirty="0">
                  <a:solidFill>
                    <a:schemeClr val="bg2">
                      <a:lumMod val="75000"/>
                    </a:schemeClr>
                  </a:solidFill>
                  <a:latin typeface="proxima-nova"/>
                </a:rPr>
                <a:t>Crescent Harbor Playground; Sitka, Alaska		                                                                                               Photo credit: www.gametime.com</a:t>
              </a:r>
              <a:endParaRPr lang="en-US" sz="11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883B00F5-0469-42EA-8B7C-397E6E7444F9}"/>
              </a:ext>
            </a:extLst>
          </p:cNvPr>
          <p:cNvSpPr/>
          <p:nvPr/>
        </p:nvSpPr>
        <p:spPr>
          <a:xfrm>
            <a:off x="76200" y="101600"/>
            <a:ext cx="9005173" cy="6406163"/>
          </a:xfrm>
          <a:prstGeom prst="rect">
            <a:avLst/>
          </a:prstGeom>
          <a:solidFill>
            <a:schemeClr val="tx1"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654608-066D-417D-AAC0-5349EECDAFFC}"/>
              </a:ext>
            </a:extLst>
          </p:cNvPr>
          <p:cNvSpPr txBox="1">
            <a:spLocks/>
          </p:cNvSpPr>
          <p:nvPr/>
        </p:nvSpPr>
        <p:spPr>
          <a:xfrm>
            <a:off x="425885" y="-304800"/>
            <a:ext cx="8229602" cy="271087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6" indent="-342906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62" indent="-285755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3400" b="1" dirty="0">
                <a:solidFill>
                  <a:schemeClr val="accent1">
                    <a:lumMod val="75000"/>
                  </a:schemeClr>
                </a:solidFill>
                <a:effectLst>
                  <a:glow rad="444500">
                    <a:schemeClr val="accent4">
                      <a:lumMod val="20000"/>
                      <a:lumOff val="80000"/>
                      <a:alpha val="90000"/>
                    </a:schemeClr>
                  </a:glow>
                </a:effectLst>
              </a:rPr>
              <a:t>Your fellow SLO/ASLOs are an outstanding resource to tap when you are facing a difficult conversion. Reach out!</a:t>
            </a:r>
          </a:p>
          <a:p>
            <a:pPr lvl="1" algn="ctr"/>
            <a:endParaRPr lang="en-US" sz="2800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35636" y="5458879"/>
            <a:ext cx="4686299" cy="685800"/>
          </a:xfrm>
        </p:spPr>
        <p:txBody>
          <a:bodyPr/>
          <a:lstStyle/>
          <a:p>
            <a:pPr algn="ctr"/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effectLst>
                  <a:glow rad="444500">
                    <a:schemeClr val="accent4">
                      <a:lumMod val="20000"/>
                      <a:lumOff val="80000"/>
                      <a:alpha val="90000"/>
                    </a:schemeClr>
                  </a:glow>
                </a:effectLst>
              </a:rPr>
              <a:t>Questions?</a:t>
            </a: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135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10121</TotalTime>
  <Words>1041</Words>
  <Application>Microsoft Office PowerPoint</Application>
  <PresentationFormat>On-screen Show (4:3)</PresentationFormat>
  <Paragraphs>115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Garamond</vt:lpstr>
      <vt:lpstr>proxima-nova</vt:lpstr>
      <vt:lpstr>Wingdings</vt:lpstr>
      <vt:lpstr>Wingdings 3</vt:lpstr>
      <vt:lpstr>Ion</vt:lpstr>
      <vt:lpstr>Conversions – Let’s Jump In!</vt:lpstr>
      <vt:lpstr>What triggers a conversion?</vt:lpstr>
      <vt:lpstr>Common questions and misconceptions</vt:lpstr>
      <vt:lpstr>Conversions  (54 U.S.C. §200305(f)(3))</vt:lpstr>
      <vt:lpstr>Conversion Requirements  (36 C.F.R. §59.3)</vt:lpstr>
      <vt:lpstr>Conversion Requirements  (36 C.F.R. §59.3)</vt:lpstr>
      <vt:lpstr>First Steps</vt:lpstr>
      <vt:lpstr>State Responsibilities</vt:lpstr>
      <vt:lpstr>PowerPoint Presentation</vt:lpstr>
      <vt:lpstr>Types of Conversions</vt:lpstr>
      <vt:lpstr>Conversion Opportunities</vt:lpstr>
      <vt:lpstr>Best Practices and solutions</vt:lpstr>
      <vt:lpstr>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Rosser, Camille</dc:creator>
  <cp:lastModifiedBy>Michele Scalise</cp:lastModifiedBy>
  <cp:revision>82</cp:revision>
  <dcterms:created xsi:type="dcterms:W3CDTF">2014-04-07T20:41:55Z</dcterms:created>
  <dcterms:modified xsi:type="dcterms:W3CDTF">2019-10-08T14:21:34Z</dcterms:modified>
</cp:coreProperties>
</file>