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3"/>
  </p:notesMasterIdLst>
  <p:sldIdLst>
    <p:sldId id="257" r:id="rId2"/>
    <p:sldId id="256" r:id="rId3"/>
    <p:sldId id="268" r:id="rId4"/>
    <p:sldId id="307" r:id="rId5"/>
    <p:sldId id="310" r:id="rId6"/>
    <p:sldId id="306" r:id="rId7"/>
    <p:sldId id="292" r:id="rId8"/>
    <p:sldId id="293" r:id="rId9"/>
    <p:sldId id="305" r:id="rId10"/>
    <p:sldId id="278" r:id="rId11"/>
    <p:sldId id="291" r:id="rId12"/>
    <p:sldId id="270" r:id="rId13"/>
    <p:sldId id="290" r:id="rId14"/>
    <p:sldId id="294" r:id="rId15"/>
    <p:sldId id="295" r:id="rId16"/>
    <p:sldId id="275" r:id="rId17"/>
    <p:sldId id="284" r:id="rId18"/>
    <p:sldId id="296" r:id="rId19"/>
    <p:sldId id="288" r:id="rId20"/>
    <p:sldId id="286" r:id="rId21"/>
    <p:sldId id="289" r:id="rId22"/>
    <p:sldId id="287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273" r:id="rId31"/>
    <p:sldId id="27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C898"/>
    <a:srgbClr val="00523E"/>
    <a:srgbClr val="003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12" autoAdjust="0"/>
  </p:normalViewPr>
  <p:slideViewPr>
    <p:cSldViewPr snapToGrid="0">
      <p:cViewPr varScale="1">
        <p:scale>
          <a:sx n="109" d="100"/>
          <a:sy n="109" d="100"/>
        </p:scale>
        <p:origin x="6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EC207-B672-4E66-A74F-8A68BFE51814}" type="datetimeFigureOut">
              <a:rPr lang="en-US" smtClean="0"/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D57CD-129D-42FD-8991-9EE9899C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9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0D57CD-129D-42FD-8991-9EE9899CCE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5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23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2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56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31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71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22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0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750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3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6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BE51F-CA71-4F1D-8678-98C7C4A2353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6D3D9-7105-4488-A174-6F9C8860F1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70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mailto:Eric.Feldbaum@dncr.nh.gov" TargetMode="External"/><Relationship Id="rId7" Type="http://schemas.openxmlformats.org/officeDocument/2006/relationships/hyperlink" Target="https://gadnr.org/LWC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Antoinette.Norfleet@dnr.ga.gov" TargetMode="External"/><Relationship Id="rId5" Type="http://schemas.openxmlformats.org/officeDocument/2006/relationships/image" Target="../media/image25.jpg"/><Relationship Id="rId4" Type="http://schemas.openxmlformats.org/officeDocument/2006/relationships/hyperlink" Target="http://www.nhstatepark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65" y="5384701"/>
            <a:ext cx="1014067" cy="1358999"/>
          </a:xfrm>
        </p:spPr>
      </p:pic>
      <p:sp>
        <p:nvSpPr>
          <p:cNvPr id="3" name="Rounded Rectangle 2"/>
          <p:cNvSpPr/>
          <p:nvPr/>
        </p:nvSpPr>
        <p:spPr>
          <a:xfrm>
            <a:off x="1120523" y="2460395"/>
            <a:ext cx="10022216" cy="2075893"/>
          </a:xfrm>
          <a:prstGeom prst="roundRect">
            <a:avLst>
              <a:gd name="adj" fmla="val 1957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  <a:t>FORMS </a:t>
            </a:r>
            <a:r>
              <a:rPr lang="en-US" sz="6000" b="1" dirty="0" err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  <a:t>FORMS</a:t>
            </a:r>
            <a:r>
              <a:rPr lang="en-US" sz="6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  <a:t>FORMS</a:t>
            </a:r>
            <a:r>
              <a:rPr lang="en-US" sz="4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  <a:t/>
            </a:r>
            <a:br>
              <a:rPr lang="en-US" sz="4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</a:br>
            <a:r>
              <a:rPr lang="en-US" sz="36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  <a:t>2019 NASORLO CONFERENCE</a:t>
            </a:r>
            <a:br>
              <a:rPr lang="en-US" sz="36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</a:br>
            <a:r>
              <a:rPr lang="en-US" sz="2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/>
                <a:ea typeface="+mj-ea"/>
                <a:cs typeface="+mj-cs"/>
              </a:rPr>
              <a:t>Reno,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616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22099"/>
            <a:ext cx="12192000" cy="335901"/>
          </a:xfrm>
          <a:solidFill>
            <a:srgbClr val="00523E"/>
          </a:solidFill>
        </p:spPr>
        <p:txBody>
          <a:bodyPr anchor="ctr" anchorCtr="0">
            <a:noAutofit/>
          </a:bodyPr>
          <a:lstStyle/>
          <a:p>
            <a:pPr algn="l"/>
            <a:r>
              <a:rPr lang="en-US" sz="1400" dirty="0"/>
              <a:t>NATIONAL ASSICATION OF STATE OUTDOOR RECREATION LIASON OFFICERS					             NASORLO.ORG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655" y="5629856"/>
            <a:ext cx="1119673" cy="116270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524000" y="2359462"/>
            <a:ext cx="4195156" cy="2578298"/>
          </a:xfrm>
          <a:prstGeom prst="roundRect">
            <a:avLst>
              <a:gd name="adj" fmla="val 679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PD/ESF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Detailed Budget Narrative 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DNF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SF 424 Suite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424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424A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424C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Questions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38324" y="1246299"/>
            <a:ext cx="3000375" cy="914400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4153256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08" y="310045"/>
            <a:ext cx="4514637" cy="786402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PD/ESF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29250" y="310045"/>
            <a:ext cx="4819650" cy="5871439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514" y="388044"/>
            <a:ext cx="4458149" cy="57934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41478" y="2148840"/>
            <a:ext cx="4525267" cy="2262914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the correct PD/ESF form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OMB # 1024-0031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Expires 01/31/2020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Prior LWCF projects should only include grants located at the same park that are or will be part of the 6(f) map.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color of entered text</a:t>
            </a:r>
          </a:p>
        </p:txBody>
      </p:sp>
      <p:sp>
        <p:nvSpPr>
          <p:cNvPr id="10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587684" y="3927122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852954" y="388044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2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39788" y="212839"/>
            <a:ext cx="4514637" cy="786402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PD/ESF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93066" y="212839"/>
            <a:ext cx="4803173" cy="6115765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439" y="332038"/>
            <a:ext cx="4500425" cy="587736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922504" y="2540208"/>
            <a:ext cx="4040021" cy="1307892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narratives (for all types of projects) should be brief but detailed  enough for someone to understand the project for the first time.</a:t>
            </a:r>
          </a:p>
          <a:p>
            <a:pPr lvl="1"/>
            <a:endParaRPr lang="en-US" dirty="0"/>
          </a:p>
        </p:txBody>
      </p:sp>
      <p:sp>
        <p:nvSpPr>
          <p:cNvPr id="10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972156" y="4814992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925832" y="2743281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1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39788" y="212839"/>
            <a:ext cx="4514637" cy="786402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PD/ESF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95925" y="212839"/>
            <a:ext cx="4848226" cy="6207011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184" y="313062"/>
            <a:ext cx="4561991" cy="5932069"/>
          </a:xfrm>
          <a:prstGeom prst="rect">
            <a:avLst/>
          </a:prstGeom>
        </p:spPr>
      </p:pic>
      <p:sp>
        <p:nvSpPr>
          <p:cNvPr id="9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854947" y="4133931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922504" y="2540208"/>
            <a:ext cx="3868571" cy="1726992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sure that you are descriptive and thorough in explaining any rights-of-way or revisionary interests.  Those listed here should also be noted on your 6(f) map.</a:t>
            </a:r>
          </a:p>
        </p:txBody>
      </p:sp>
    </p:spTree>
    <p:extLst>
      <p:ext uri="{BB962C8B-B14F-4D97-AF65-F5344CB8AC3E}">
        <p14:creationId xmlns:p14="http://schemas.microsoft.com/office/powerpoint/2010/main" val="246154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39788" y="212839"/>
            <a:ext cx="4514637" cy="786402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PD/ESF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00700" y="212839"/>
            <a:ext cx="4800600" cy="6046645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862" y="326699"/>
            <a:ext cx="4395787" cy="5782425"/>
          </a:xfrm>
          <a:prstGeom prst="rect">
            <a:avLst/>
          </a:prstGeom>
        </p:spPr>
      </p:pic>
      <p:sp>
        <p:nvSpPr>
          <p:cNvPr id="9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322878" y="3791031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981845" y="3025505"/>
            <a:ext cx="3647306" cy="946419"/>
          </a:xfrm>
          <a:prstGeom prst="roundRect">
            <a:avLst>
              <a:gd name="adj" fmla="val 4186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ESF should be completed by someone who is qualified in the field.</a:t>
            </a:r>
          </a:p>
        </p:txBody>
      </p:sp>
    </p:spTree>
    <p:extLst>
      <p:ext uri="{BB962C8B-B14F-4D97-AF65-F5344CB8AC3E}">
        <p14:creationId xmlns:p14="http://schemas.microsoft.com/office/powerpoint/2010/main" val="77588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Detailed Budget Narrative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2D11B8D-3178-4A5D-B744-5EAD97CC79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06480" y="987425"/>
            <a:ext cx="3725615" cy="487362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F74F23-DD47-4970-B854-F0CE98357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4479" y="2119544"/>
            <a:ext cx="3932237" cy="4165846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r>
              <a:rPr lang="en-US" sz="1800" dirty="0"/>
              <a:t>Answers questions before asked</a:t>
            </a:r>
          </a:p>
          <a:p>
            <a:endParaRPr lang="en-US" sz="1800" dirty="0"/>
          </a:p>
          <a:p>
            <a:r>
              <a:rPr lang="en-US" sz="1800" dirty="0"/>
              <a:t>How good is the estimate?</a:t>
            </a:r>
          </a:p>
          <a:p>
            <a:r>
              <a:rPr lang="en-US" sz="1800" dirty="0"/>
              <a:t>       *companies asked; land appraised</a:t>
            </a:r>
          </a:p>
          <a:p>
            <a:endParaRPr lang="en-US" sz="1800" dirty="0"/>
          </a:p>
          <a:p>
            <a:r>
              <a:rPr lang="en-US" sz="1800" dirty="0"/>
              <a:t>Was work omitted from budget?</a:t>
            </a:r>
          </a:p>
          <a:p>
            <a:r>
              <a:rPr lang="en-US" sz="1800" dirty="0"/>
              <a:t>       *not omitted, intentionally not included</a:t>
            </a:r>
          </a:p>
          <a:p>
            <a:endParaRPr lang="en-US" sz="1800" dirty="0"/>
          </a:p>
          <a:p>
            <a:r>
              <a:rPr lang="en-US" sz="1800" dirty="0"/>
              <a:t>How extensive is the renovation?</a:t>
            </a:r>
          </a:p>
          <a:p>
            <a:r>
              <a:rPr lang="en-US" sz="1800" dirty="0"/>
              <a:t>       *reconfigure to meet ADA standards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23050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+mn-lt"/>
              </a:rPr>
              <a:t>Detailed Budget Narrative- continued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30E8E-24E1-4FE2-AAC6-6DFA71E75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1800" dirty="0"/>
          </a:p>
          <a:p>
            <a:r>
              <a:rPr lang="en-US" sz="1800" dirty="0"/>
              <a:t>What type of surface?</a:t>
            </a:r>
          </a:p>
          <a:p>
            <a:r>
              <a:rPr lang="en-US" sz="1800" dirty="0"/>
              <a:t>       *porous concrete explains costs</a:t>
            </a:r>
          </a:p>
          <a:p>
            <a:endParaRPr lang="en-US" sz="1800" dirty="0"/>
          </a:p>
          <a:p>
            <a:r>
              <a:rPr lang="en-US" sz="1800" dirty="0"/>
              <a:t>How many staff and at what rate?</a:t>
            </a:r>
          </a:p>
          <a:p>
            <a:r>
              <a:rPr lang="en-US" sz="1800" dirty="0"/>
              <a:t>       *estimate hours with breakdown</a:t>
            </a:r>
          </a:p>
          <a:p>
            <a:r>
              <a:rPr lang="en-US" sz="1800" dirty="0"/>
              <a:t>        *average hourly rate provided</a:t>
            </a:r>
          </a:p>
          <a:p>
            <a:endParaRPr lang="en-US" sz="1800" dirty="0"/>
          </a:p>
          <a:p>
            <a:r>
              <a:rPr lang="en-US" sz="1800" dirty="0"/>
              <a:t>Great information for the COLD READER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115917-BF1B-46BC-A676-30C4AED71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6022" y="979285"/>
            <a:ext cx="6423989" cy="366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23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Detailed Budget Table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87E82-E1F6-4D5C-B3B8-6A21FB5EE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622816" cy="381158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800" dirty="0"/>
              <a:t>Acceptable</a:t>
            </a:r>
          </a:p>
          <a:p>
            <a:r>
              <a:rPr lang="en-US" sz="1800" dirty="0"/>
              <a:t>Practical </a:t>
            </a:r>
          </a:p>
          <a:p>
            <a:r>
              <a:rPr lang="en-US" sz="1800" dirty="0"/>
              <a:t>Element based</a:t>
            </a:r>
          </a:p>
          <a:p>
            <a:r>
              <a:rPr lang="en-US" sz="1800" dirty="0"/>
              <a:t> SF 424 C categories at bottom</a:t>
            </a:r>
          </a:p>
          <a:p>
            <a:r>
              <a:rPr lang="en-US" sz="1800" dirty="0"/>
              <a:t>Remain consistent 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AC7488-0C30-4E5E-984F-ECAB0A8DA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755" y="231854"/>
            <a:ext cx="7186633" cy="528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18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31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Detailed Budget Form - Example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88121-ED21-4278-B90D-24E2BBC64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836004"/>
            <a:ext cx="9834432" cy="544151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086CF7-860A-48DE-AA46-C2333613F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5477521"/>
            <a:ext cx="45719" cy="71214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720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688" y="400294"/>
            <a:ext cx="3239843" cy="1604351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Description &amp; Notification Form (</a:t>
            </a:r>
            <a:r>
              <a:rPr lang="en-US" b="1" dirty="0"/>
              <a:t>DNF)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9E00D304-93D8-4430-8FC3-A5043D3375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54515" y="105279"/>
            <a:ext cx="4572000" cy="624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77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Description &amp; Notification Form (</a:t>
            </a:r>
            <a:r>
              <a:rPr lang="en-US" b="1" dirty="0"/>
              <a:t>DNF)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9E00D304-93D8-4430-8FC3-A5043D337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6673" y="987425"/>
            <a:ext cx="3565230" cy="487362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74010-A438-428B-B57E-2481E8BBE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8788" y="2547890"/>
            <a:ext cx="3813237" cy="3321097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Number of parks in project</a:t>
            </a:r>
          </a:p>
          <a:p>
            <a:r>
              <a:rPr lang="en-US" sz="2000" dirty="0"/>
              <a:t>Acres acquired include donated acres</a:t>
            </a:r>
          </a:p>
          <a:p>
            <a:r>
              <a:rPr lang="en-US" sz="2000" dirty="0"/>
              <a:t>Zip code +4  used for additional reporting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0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880091" y="2366765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3">
            <a:extLst>
              <a:ext uri="{FF2B5EF4-FFF2-40B4-BE49-F238E27FC236}">
                <a16:creationId xmlns:a16="http://schemas.microsoft.com/office/drawing/2014/main" id="{BFE3C10F-1F5C-47DD-8AEC-DA8C83C1ACAA}"/>
              </a:ext>
            </a:extLst>
          </p:cNvPr>
          <p:cNvSpPr/>
          <p:nvPr/>
        </p:nvSpPr>
        <p:spPr>
          <a:xfrm flipV="1">
            <a:off x="5514513" y="2696367"/>
            <a:ext cx="1162974" cy="335902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9880091" y="2939605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0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518" y="708212"/>
            <a:ext cx="1670330" cy="616885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SF424</a:t>
            </a:r>
            <a:br>
              <a:rPr lang="en-US" b="1" dirty="0"/>
            </a:br>
            <a:r>
              <a:rPr lang="en-US" sz="2200" b="1" dirty="0"/>
              <a:t>(p1)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9D2517-F172-4974-80FB-68E53D198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810" y="107576"/>
            <a:ext cx="4896380" cy="627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8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117" y="618564"/>
            <a:ext cx="1858588" cy="923365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SF424</a:t>
            </a:r>
            <a:br>
              <a:rPr lang="en-US" b="1" dirty="0"/>
            </a:br>
            <a:r>
              <a:rPr lang="en-US" sz="2200" b="1" dirty="0"/>
              <a:t>(p2)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5DE230-D4B6-4222-92A9-3F74DBE1B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736" y="188259"/>
            <a:ext cx="5116605" cy="6073122"/>
          </a:xfrm>
          <a:prstGeom prst="rect">
            <a:avLst/>
          </a:prstGeom>
        </p:spPr>
      </p:pic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0742AD69-D627-42A1-842A-BAA6FBAF5E35}"/>
              </a:ext>
            </a:extLst>
          </p:cNvPr>
          <p:cNvSpPr/>
          <p:nvPr/>
        </p:nvSpPr>
        <p:spPr>
          <a:xfrm>
            <a:off x="2713017" y="5338258"/>
            <a:ext cx="978408" cy="484632"/>
          </a:xfrm>
          <a:prstGeom prst="stripedRightArrow">
            <a:avLst>
              <a:gd name="adj1" fmla="val 46336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117" y="618564"/>
            <a:ext cx="1858588" cy="923365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/>
              <a:t>SF424</a:t>
            </a:r>
            <a:br>
              <a:rPr lang="en-US" b="1" dirty="0"/>
            </a:br>
            <a:r>
              <a:rPr lang="en-US" sz="2200" b="1" dirty="0"/>
              <a:t>(p3)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0523E"/>
                </a:solidFill>
              </a:rPr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4AB14B-68E5-46C1-8AD3-68E7AE1CB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653" y="158641"/>
            <a:ext cx="4960694" cy="6259553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CA6CD37A-3CDD-4096-A274-0AB22D6D3FE2}"/>
              </a:ext>
            </a:extLst>
          </p:cNvPr>
          <p:cNvSpPr/>
          <p:nvPr/>
        </p:nvSpPr>
        <p:spPr>
          <a:xfrm>
            <a:off x="7972148" y="37624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67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0" y="133340"/>
            <a:ext cx="4283647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424A </a:t>
            </a:r>
            <a:r>
              <a:rPr lang="en-US" sz="2000" dirty="0"/>
              <a:t>(p1)</a:t>
            </a:r>
            <a:endParaRPr lang="en-US" sz="4000" dirty="0"/>
          </a:p>
        </p:txBody>
      </p:sp>
      <p:sp>
        <p:nvSpPr>
          <p:cNvPr id="17" name="Rounded Rectangle 16"/>
          <p:cNvSpPr/>
          <p:nvPr/>
        </p:nvSpPr>
        <p:spPr>
          <a:xfrm>
            <a:off x="886860" y="1106077"/>
            <a:ext cx="9770055" cy="4978839"/>
          </a:xfrm>
          <a:prstGeom prst="roundRect">
            <a:avLst>
              <a:gd name="adj" fmla="val 587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1ECFFC-43D0-4FEC-9142-6F8F0B941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60" y="1106077"/>
            <a:ext cx="9770055" cy="49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84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4283647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424A </a:t>
            </a:r>
            <a:r>
              <a:rPr lang="en-US" sz="2000" dirty="0"/>
              <a:t>(p2)</a:t>
            </a:r>
            <a:endParaRPr lang="en-US" sz="4000" dirty="0"/>
          </a:p>
        </p:txBody>
      </p:sp>
      <p:sp>
        <p:nvSpPr>
          <p:cNvPr id="17" name="Rounded Rectangle 16"/>
          <p:cNvSpPr/>
          <p:nvPr/>
        </p:nvSpPr>
        <p:spPr>
          <a:xfrm>
            <a:off x="886860" y="1106077"/>
            <a:ext cx="9770055" cy="4978839"/>
          </a:xfrm>
          <a:prstGeom prst="roundRect">
            <a:avLst>
              <a:gd name="adj" fmla="val 587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1ECFFC-43D0-4FEC-9142-6F8F0B941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710" y="1106077"/>
            <a:ext cx="10019414" cy="531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05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4283647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424A </a:t>
            </a:r>
            <a:r>
              <a:rPr lang="en-US" sz="2000" dirty="0"/>
              <a:t>(p3)</a:t>
            </a:r>
            <a:endParaRPr lang="en-US" sz="4000" dirty="0"/>
          </a:p>
        </p:txBody>
      </p:sp>
      <p:sp>
        <p:nvSpPr>
          <p:cNvPr id="17" name="Rounded Rectangle 16"/>
          <p:cNvSpPr/>
          <p:nvPr/>
        </p:nvSpPr>
        <p:spPr>
          <a:xfrm>
            <a:off x="886860" y="1106077"/>
            <a:ext cx="9770055" cy="4978839"/>
          </a:xfrm>
          <a:prstGeom prst="roundRect">
            <a:avLst>
              <a:gd name="adj" fmla="val 587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8B7B08-845E-495B-8766-AC6865B31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480" y="1100831"/>
            <a:ext cx="9955844" cy="52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68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4283647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A754AD-F300-4351-BB6A-E64DA7132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015" y="1228165"/>
            <a:ext cx="9501495" cy="486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28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6060786" cy="962761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 vs. Detailed Budget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317812"/>
            <a:ext cx="9332904" cy="4290500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ABDF3B-20A1-4862-8A7A-43CCB7509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62" y="1235813"/>
            <a:ext cx="9592880" cy="5025028"/>
          </a:xfrm>
          <a:prstGeom prst="rect">
            <a:avLst/>
          </a:prstGeom>
        </p:spPr>
      </p:pic>
      <p:sp>
        <p:nvSpPr>
          <p:cNvPr id="10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68287" y="1976402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 rot="10800000">
            <a:off x="502635" y="5384938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84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2" y="211615"/>
            <a:ext cx="2196998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A754AD-F300-4351-BB6A-E64DA7132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10" y="1172096"/>
            <a:ext cx="10083315" cy="5166561"/>
          </a:xfrm>
          <a:prstGeom prst="rect">
            <a:avLst/>
          </a:prstGeom>
        </p:spPr>
      </p:pic>
      <p:sp>
        <p:nvSpPr>
          <p:cNvPr id="12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429897" y="2145085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 rot="10800000">
            <a:off x="13431" y="2121785"/>
            <a:ext cx="978408" cy="484632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8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6320763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 vs. Detailed Budget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ABDF3B-20A1-4862-8A7A-43CCB7509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61" y="1075287"/>
            <a:ext cx="9899327" cy="5185554"/>
          </a:xfrm>
          <a:prstGeom prst="rect">
            <a:avLst/>
          </a:prstGeom>
        </p:spPr>
      </p:pic>
      <p:sp>
        <p:nvSpPr>
          <p:cNvPr id="13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4325147" y="5627254"/>
            <a:ext cx="978408" cy="484632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63023" y="4872389"/>
            <a:ext cx="978408" cy="484632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1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2699021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A754AD-F300-4351-BB6A-E64DA7132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09" y="1172095"/>
            <a:ext cx="10083315" cy="5166561"/>
          </a:xfrm>
          <a:prstGeom prst="rect">
            <a:avLst/>
          </a:prstGeom>
        </p:spPr>
      </p:pic>
      <p:sp>
        <p:nvSpPr>
          <p:cNvPr id="15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 rot="10800000">
            <a:off x="0" y="3247852"/>
            <a:ext cx="978408" cy="484632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551604" y="3270743"/>
            <a:ext cx="978408" cy="484632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8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6320763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 vs. Detailed Budget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ABDF3B-20A1-4862-8A7A-43CCB7509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78" y="1096389"/>
            <a:ext cx="9899327" cy="5185554"/>
          </a:xfrm>
          <a:prstGeom prst="rect">
            <a:avLst/>
          </a:prstGeom>
        </p:spPr>
      </p:pic>
      <p:sp>
        <p:nvSpPr>
          <p:cNvPr id="14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53437" y="4077567"/>
            <a:ext cx="978408" cy="484632"/>
          </a:xfrm>
          <a:prstGeom prst="leftArrow">
            <a:avLst/>
          </a:prstGeom>
          <a:solidFill>
            <a:srgbClr val="10C8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5192879" y="5941663"/>
            <a:ext cx="978408" cy="484632"/>
          </a:xfrm>
          <a:prstGeom prst="leftArrow">
            <a:avLst/>
          </a:prstGeom>
          <a:solidFill>
            <a:srgbClr val="10C8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6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2" y="211615"/>
            <a:ext cx="2788668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sp>
        <p:nvSpPr>
          <p:cNvPr id="13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5117592" y="589181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A754AD-F300-4351-BB6A-E64DA7132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09" y="1172095"/>
            <a:ext cx="10083315" cy="5166561"/>
          </a:xfrm>
          <a:prstGeom prst="rect">
            <a:avLst/>
          </a:prstGeom>
        </p:spPr>
      </p:pic>
      <p:sp>
        <p:nvSpPr>
          <p:cNvPr id="17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551604" y="3513059"/>
            <a:ext cx="978408" cy="484632"/>
          </a:xfrm>
          <a:prstGeom prst="leftArrow">
            <a:avLst/>
          </a:prstGeom>
          <a:solidFill>
            <a:srgbClr val="10C8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 rot="10800000">
            <a:off x="-91547" y="3513059"/>
            <a:ext cx="978408" cy="484632"/>
          </a:xfrm>
          <a:prstGeom prst="leftArrow">
            <a:avLst/>
          </a:prstGeom>
          <a:solidFill>
            <a:srgbClr val="10C8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6320763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 vs. Detailed Budget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ABDF3B-20A1-4862-8A7A-43CCB7509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78" y="1096389"/>
            <a:ext cx="9899327" cy="5185554"/>
          </a:xfrm>
          <a:prstGeom prst="rect">
            <a:avLst/>
          </a:prstGeom>
        </p:spPr>
      </p:pic>
      <p:sp>
        <p:nvSpPr>
          <p:cNvPr id="13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480972" y="5442635"/>
            <a:ext cx="742840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53437" y="2239802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53437" y="4236390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53437" y="3549824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53437" y="2750253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51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2" y="211615"/>
            <a:ext cx="2788668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sp>
        <p:nvSpPr>
          <p:cNvPr id="13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5117592" y="589181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A754AD-F300-4351-BB6A-E64DA7132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09" y="1172095"/>
            <a:ext cx="10083315" cy="5166561"/>
          </a:xfrm>
          <a:prstGeom prst="rect">
            <a:avLst/>
          </a:prstGeom>
        </p:spPr>
      </p:pic>
      <p:sp>
        <p:nvSpPr>
          <p:cNvPr id="10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480972" y="3712933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 rot="10800000">
            <a:off x="0" y="3712933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51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1" y="211615"/>
            <a:ext cx="6320763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 vs. Detailed Budget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ABDF3B-20A1-4862-8A7A-43CCB7509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78" y="1096389"/>
            <a:ext cx="9899327" cy="5185554"/>
          </a:xfrm>
          <a:prstGeom prst="rect">
            <a:avLst/>
          </a:prstGeom>
        </p:spPr>
      </p:pic>
      <p:sp>
        <p:nvSpPr>
          <p:cNvPr id="17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53437" y="2448909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 rot="10800000">
            <a:off x="5897977" y="5797311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353437" y="3350251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416190" y="4535947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90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86862" y="211615"/>
            <a:ext cx="2788668" cy="754145"/>
          </a:xfrm>
          <a:prstGeom prst="roundRect">
            <a:avLst/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SF 424C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861" y="1172096"/>
            <a:ext cx="9828244" cy="4436216"/>
          </a:xfrm>
          <a:prstGeom prst="roundRect">
            <a:avLst>
              <a:gd name="adj" fmla="val 5405"/>
            </a:avLst>
          </a:prstGeom>
          <a:solidFill>
            <a:srgbClr val="0052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</a:t>
            </a:r>
          </a:p>
        </p:txBody>
      </p:sp>
      <p:sp>
        <p:nvSpPr>
          <p:cNvPr id="13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5117592" y="589181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A754AD-F300-4351-BB6A-E64DA7132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09" y="1172095"/>
            <a:ext cx="10083315" cy="5166561"/>
          </a:xfrm>
          <a:prstGeom prst="rect">
            <a:avLst/>
          </a:prstGeom>
        </p:spPr>
      </p:pic>
      <p:sp>
        <p:nvSpPr>
          <p:cNvPr id="14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 rot="10800000">
            <a:off x="0" y="3941617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2">
            <a:extLst>
              <a:ext uri="{FF2B5EF4-FFF2-40B4-BE49-F238E27FC236}">
                <a16:creationId xmlns:a16="http://schemas.microsoft.com/office/drawing/2014/main" id="{E4C03B9A-52BE-4A61-927F-66ED111C4C22}"/>
              </a:ext>
            </a:extLst>
          </p:cNvPr>
          <p:cNvSpPr/>
          <p:nvPr/>
        </p:nvSpPr>
        <p:spPr>
          <a:xfrm>
            <a:off x="10480972" y="3941617"/>
            <a:ext cx="978408" cy="48463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80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210049" y="2371724"/>
            <a:ext cx="3952876" cy="1581151"/>
          </a:xfrm>
          <a:prstGeom prst="roundRect">
            <a:avLst/>
          </a:prstGeom>
          <a:solidFill>
            <a:srgbClr val="00523E">
              <a:alpha val="65000"/>
            </a:srgbClr>
          </a:solidFill>
          <a:ln>
            <a:noFill/>
          </a:ln>
          <a:effectLst>
            <a:glow rad="127000">
              <a:schemeClr val="accent1">
                <a:alpha val="0"/>
              </a:schemeClr>
            </a:glow>
            <a:reflection stA="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99417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6522099"/>
            <a:ext cx="12192000" cy="335901"/>
          </a:xfrm>
          <a:prstGeom prst="rect">
            <a:avLst/>
          </a:prstGeom>
          <a:solidFill>
            <a:srgbClr val="00523E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NATIONAL ASSICATION OF STATE OUTDOOR RECREATION LIASON OFFICERS			             NASORLO.ORG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76" y="5608312"/>
            <a:ext cx="1119673" cy="1162702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160604" y="807191"/>
            <a:ext cx="2516154" cy="622169"/>
          </a:xfrm>
          <a:prstGeom prst="roundRect">
            <a:avLst/>
          </a:prstGeom>
          <a:solidFill>
            <a:srgbClr val="0052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Georgia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05717" y="807190"/>
            <a:ext cx="2516154" cy="622169"/>
          </a:xfrm>
          <a:prstGeom prst="roundRect">
            <a:avLst/>
          </a:prstGeom>
          <a:solidFill>
            <a:srgbClr val="0052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New Hampshire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199" y="1696281"/>
            <a:ext cx="5183188" cy="3912031"/>
          </a:xfrm>
          <a:prstGeom prst="roundRect">
            <a:avLst>
              <a:gd name="adj" fmla="val 7751"/>
            </a:avLst>
          </a:prstGeom>
          <a:solidFill>
            <a:srgbClr val="005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/>
              <a:t>Eric Feldbaum</a:t>
            </a:r>
          </a:p>
          <a:p>
            <a:pPr algn="ctr"/>
            <a:r>
              <a:rPr lang="en-US" sz="2400" dirty="0"/>
              <a:t>Director of Community Recreation</a:t>
            </a:r>
          </a:p>
          <a:p>
            <a:pPr algn="ctr"/>
            <a:r>
              <a:rPr lang="en-US" sz="2400" dirty="0">
                <a:hlinkClick r:id="rId3"/>
              </a:rPr>
              <a:t>Eric.Feldbaum@dncr.nh.gov</a:t>
            </a:r>
            <a:endParaRPr lang="en-US" sz="2400" dirty="0"/>
          </a:p>
          <a:p>
            <a:pPr algn="ctr"/>
            <a:r>
              <a:rPr lang="en-US" sz="2400" dirty="0"/>
              <a:t>603-271-3008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>
                <a:hlinkClick r:id="rId4"/>
              </a:rPr>
              <a:t>www.nhstateparks.org</a:t>
            </a:r>
            <a:endParaRPr lang="en-US" sz="2400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032" y="4198038"/>
            <a:ext cx="901521" cy="12971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27087" y="1696281"/>
            <a:ext cx="5183188" cy="3912031"/>
          </a:xfrm>
          <a:prstGeom prst="roundRect">
            <a:avLst>
              <a:gd name="adj" fmla="val 7751"/>
            </a:avLst>
          </a:prstGeom>
          <a:solidFill>
            <a:srgbClr val="005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/>
              <a:t>Antoinette Norfleet</a:t>
            </a:r>
          </a:p>
          <a:p>
            <a:pPr algn="ctr"/>
            <a:r>
              <a:rPr lang="en-US" sz="2400" dirty="0" smtClean="0"/>
              <a:t>Grants Program Manager</a:t>
            </a:r>
            <a:endParaRPr lang="en-US" sz="2400" dirty="0"/>
          </a:p>
          <a:p>
            <a:pPr algn="ctr"/>
            <a:r>
              <a:rPr lang="en-US" sz="2400" dirty="0">
                <a:hlinkClick r:id="rId6"/>
              </a:rPr>
              <a:t>Antoinette.Norfleet@dnr.ga.gov</a:t>
            </a:r>
            <a:endParaRPr lang="en-US" sz="2400" dirty="0"/>
          </a:p>
          <a:p>
            <a:pPr algn="ctr"/>
            <a:r>
              <a:rPr lang="en-US" sz="2400" dirty="0"/>
              <a:t>770-389-7264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>
                <a:hlinkClick r:id="rId7"/>
              </a:rPr>
              <a:t>https://gadnr.org/LWCF</a:t>
            </a:r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0882" y="4527526"/>
            <a:ext cx="2175597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10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608</Words>
  <Application>Microsoft Office PowerPoint</Application>
  <PresentationFormat>Widescreen</PresentationFormat>
  <Paragraphs>136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Detailed Budget Narrative</vt:lpstr>
      <vt:lpstr>Detailed Budget Narrative- continued</vt:lpstr>
      <vt:lpstr>Detailed Budget Table</vt:lpstr>
      <vt:lpstr>Detailed Budget Form - Example </vt:lpstr>
      <vt:lpstr>Description &amp; Notification Form (DNF)</vt:lpstr>
      <vt:lpstr>Description &amp; Notification Form (DNF)</vt:lpstr>
      <vt:lpstr>SF424 (p1)</vt:lpstr>
      <vt:lpstr>SF424 (p2)</vt:lpstr>
      <vt:lpstr>SF424 (p3)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Norfleet, Antoinette</dc:creator>
  <cp:lastModifiedBy>Feldbaum, Eric</cp:lastModifiedBy>
  <cp:revision>31</cp:revision>
  <dcterms:created xsi:type="dcterms:W3CDTF">2019-09-23T13:35:42Z</dcterms:created>
  <dcterms:modified xsi:type="dcterms:W3CDTF">2019-10-03T14:36:22Z</dcterms:modified>
</cp:coreProperties>
</file>